
<file path=[Content_Types].xml><?xml version="1.0" encoding="utf-8"?>
<Types xmlns="http://schemas.openxmlformats.org/package/2006/content-types">
  <Override PartName="/ppt/tableStyles.xml" ContentType="application/vnd.openxmlformats-officedocument.presentationml.tableStyles+xml"/>
  <Override PartName="/ppt/slides/slide5.xml" ContentType="application/vnd.openxmlformats-officedocument.presentationml.slide+xml"/>
  <Override PartName="/ppt/slideLayouts/slideLayout10.xml" ContentType="application/vnd.openxmlformats-officedocument.presentationml.slideLayout+xml"/>
  <Override PartName="/ppt/slideLayouts/slideLayout12.xml" ContentType="application/vnd.openxmlformats-officedocument.presentationml.slideLayout+xml"/>
  <Override PartName="/ppt/slideLayouts/slideLayout14.xml" ContentType="application/vnd.openxmlformats-officedocument.presentationml.slideLayout+xml"/>
  <Override PartName="/ppt/slideLayouts/slideLayout6.xml" ContentType="application/vnd.openxmlformats-officedocument.presentationml.slideLayout+xml"/>
  <Override PartName="/ppt/slides/slide17.xml" ContentType="application/vnd.openxmlformats-officedocument.presentationml.slide+xml"/>
  <Default Extension="bin" ContentType="application/vnd.openxmlformats-officedocument.presentationml.printerSettings"/>
  <Override PartName="/ppt/notesSlides/notesSlide4.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Default Extension="png" ContentType="image/png"/>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14.xml" ContentType="application/vnd.openxmlformats-officedocument.presentationml.notes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ppt/slides/slide10.xml" ContentType="application/vnd.openxmlformats-officedocument.presentationml.slide+xml"/>
  <Override PartName="/ppt/slideLayouts/slideLayout1.xml" ContentType="application/vnd.openxmlformats-officedocument.presentationml.slideLayout+xml"/>
  <Override PartName="/ppt/slides/slide14.xml" ContentType="application/vnd.openxmlformats-officedocument.presentationml.slide+xml"/>
  <Override PartName="/ppt/notesSlides/notesSlide1.xml" ContentType="application/vnd.openxmlformats-officedocument.presentationml.notesSlide+xml"/>
  <Override PartName="/ppt/slides/slide6.xml" ContentType="application/vnd.openxmlformats-officedocument.presentationml.slide+xml"/>
  <Override PartName="/ppt/slideLayouts/slideLayout7.xml" ContentType="application/vnd.openxmlformats-officedocument.presentationml.slideLayout+xml"/>
  <Override PartName="/ppt/slides/slide18.xml" ContentType="application/vnd.openxmlformats-officedocument.presentationml.slide+xml"/>
  <Override PartName="/ppt/slides/slide12.xml" ContentType="application/vnd.openxmlformats-officedocument.presentationml.slide+xml"/>
  <Override PartName="/ppt/slides/slide4.xml" ContentType="application/vnd.openxmlformats-officedocument.presentationml.slide+xml"/>
  <Override PartName="/ppt/slideLayouts/slideLayout5.xml" ContentType="application/vnd.openxmlformats-officedocument.presentationml.slideLayout+xml"/>
  <Override PartName="/ppt/slides/slide16.xml" ContentType="application/vnd.openxmlformats-officedocument.presentationml.slide+xml"/>
  <Override PartName="/ppt/slides/slide8.xml" ContentType="application/vnd.openxmlformats-officedocument.presentationml.slide+xml"/>
  <Override PartName="/ppt/slideLayouts/slideLayout9.xml" ContentType="application/vnd.openxmlformats-officedocument.presentationml.slideLayout+xml"/>
  <Override PartName="/ppt/theme/theme1.xml" ContentType="application/vnd.openxmlformats-officedocument.theme+xml"/>
  <Override PartName="/ppt/slides/slide2.xml" ContentType="application/vnd.openxmlformats-officedocument.presentationml.slide+xml"/>
  <Override PartName="/ppt/slideLayouts/slideLayout3.xml" ContentType="application/vnd.openxmlformats-officedocument.presentationml.slideLayout+xml"/>
  <Override PartName="/ppt/slideLayouts/slideLayout11.xml" ContentType="application/vnd.openxmlformats-officedocument.presentationml.slideLayout+xml"/>
  <Override PartName="/ppt/slideLayouts/slideLayout13.xml" ContentType="application/vnd.openxmlformats-officedocument.presentationml.slideLayout+xml"/>
  <Override PartName="/ppt/slideLayouts/slideLayout15.xml" ContentType="application/vnd.openxmlformats-officedocument.presentationml.slideLayout+xml"/>
  <Override PartName="/ppt/notesSlides/notesSlide3.xml" ContentType="application/vnd.openxmlformats-officedocument.presentationml.notesSlide+xml"/>
  <Override PartName="/ppt/notesSlides/notesSlide5.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Masters/slideMaster1.xml" ContentType="application/vnd.openxmlformats-officedocument.presentationml.slideMaster+xml"/>
  <Default Extension="xml" ContentType="application/xml"/>
  <Default Extension="jpeg" ContentType="image/jpeg"/>
  <Default Extension="rels" ContentType="application/vnd.openxmlformats-package.relationships+xml"/>
  <Override PartName="/ppt/viewProps.xml" ContentType="application/vnd.openxmlformats-officedocument.presentationml.viewProps+xml"/>
  <Override PartName="/ppt/notesSlides/notesSlide11.xml" ContentType="application/vnd.openxmlformats-officedocument.presentationml.notesSlide+xml"/>
  <Override PartName="/ppt/notesSlides/notesSlide8.xml" ContentType="application/vnd.openxmlformats-officedocument.presentationml.notesSlide+xml"/>
  <Override PartName="/ppt/notesSlides/notesSlide13.xml" ContentType="application/vnd.openxmlformats-officedocument.presentationml.notesSlide+xml"/>
  <Override PartName="/ppt/notesSlides/notesSlide15.xml" ContentType="application/vnd.openxmlformats-officedocument.presentationml.notesSlide+xml"/>
  <Override PartName="/ppt/notesSlides/notesSlide17.xml" ContentType="application/vnd.openxmlformats-officedocument.presentationml.notesSlide+xml"/>
  <Override PartName="/ppt/notesSlides/notesSlide19.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1.xml" ContentType="application/vnd.openxmlformats-officedocument.presentationml.slide+xml"/>
  <Override PartName="/ppt/slides/slide3.xml" ContentType="application/vnd.openxmlformats-officedocument.presentationml.slide+xml"/>
  <Override PartName="/ppt/slideLayouts/slideLayout4.xml" ContentType="application/vnd.openxmlformats-officedocument.presentationml.slideLayout+xml"/>
  <Override PartName="/ppt/theme/theme2.xml" ContentType="application/vnd.openxmlformats-officedocument.theme+xml"/>
  <Override PartName="/ppt/slides/slide9.xml" ContentType="application/vnd.openxmlformats-officedocument.presentationml.slide+xml"/>
  <Override PartName="/ppt/slides/slide15.xml" ContentType="application/vnd.openxmlformats-officedocument.presentationml.slide+xml"/>
  <Override PartName="/ppt/slides/slide7.xml" ContentType="application/vnd.openxmlformats-officedocument.presentationml.slide+xml"/>
  <Override PartName="/ppt/slideLayouts/slideLayout8.xml" ContentType="application/vnd.openxmlformats-officedocument.presentationml.slideLayout+xml"/>
  <Override PartName="/ppt/slides/slide19.xml" ContentType="application/vnd.openxmlformats-officedocument.presentationml.slide+xml"/>
  <Override PartName="/ppt/notesSlides/notesSlide2.xml" ContentType="application/vnd.openxmlformats-officedocument.presentationml.notesSlide+xml"/>
  <Override PartName="/ppt/slideLayouts/slideLayout2.xml" ContentType="application/vnd.openxmlformats-officedocument.presentationml.slideLayout+xml"/>
  <Override PartName="/ppt/slides/slide13.xml" ContentType="application/vnd.openxmlformats-officedocument.presentationml.slide+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959" r:id="rId1"/>
  </p:sldMasterIdLst>
  <p:notesMasterIdLst>
    <p:notesMasterId r:id="rId21"/>
  </p:notesMasterIdLst>
  <p:sldIdLst>
    <p:sldId id="256" r:id="rId2"/>
    <p:sldId id="288" r:id="rId3"/>
    <p:sldId id="260" r:id="rId4"/>
    <p:sldId id="293" r:id="rId5"/>
    <p:sldId id="292" r:id="rId6"/>
    <p:sldId id="280" r:id="rId7"/>
    <p:sldId id="281" r:id="rId8"/>
    <p:sldId id="294" r:id="rId9"/>
    <p:sldId id="283" r:id="rId10"/>
    <p:sldId id="284" r:id="rId11"/>
    <p:sldId id="285" r:id="rId12"/>
    <p:sldId id="286" r:id="rId13"/>
    <p:sldId id="262" r:id="rId14"/>
    <p:sldId id="264" r:id="rId15"/>
    <p:sldId id="289" r:id="rId16"/>
    <p:sldId id="291" r:id="rId17"/>
    <p:sldId id="290" r:id="rId18"/>
    <p:sldId id="265" r:id="rId19"/>
    <p:sldId id="295" r:id="rId20"/>
  </p:sldIdLst>
  <p:sldSz cx="9144000" cy="6858000" type="screen4x3"/>
  <p:notesSz cx="6858000" cy="9144000"/>
  <p:defaultTextStyle>
    <a:defPPr>
      <a:defRPr lang="en-US"/>
    </a:defPPr>
    <a:lvl1pPr algn="l" defTabSz="457200" rtl="0" fontAlgn="base">
      <a:spcBef>
        <a:spcPct val="0"/>
      </a:spcBef>
      <a:spcAft>
        <a:spcPct val="0"/>
      </a:spcAft>
      <a:defRPr sz="2400" kern="1200">
        <a:solidFill>
          <a:schemeClr val="tx1"/>
        </a:solidFill>
        <a:latin typeface="Arial" pitchFamily="-123" charset="0"/>
        <a:ea typeface="ＭＳ Ｐゴシック" pitchFamily="-123" charset="-128"/>
        <a:cs typeface="ＭＳ Ｐゴシック" pitchFamily="-123" charset="-128"/>
      </a:defRPr>
    </a:lvl1pPr>
    <a:lvl2pPr marL="457200" algn="l" defTabSz="457200" rtl="0" fontAlgn="base">
      <a:spcBef>
        <a:spcPct val="0"/>
      </a:spcBef>
      <a:spcAft>
        <a:spcPct val="0"/>
      </a:spcAft>
      <a:defRPr sz="2400" kern="1200">
        <a:solidFill>
          <a:schemeClr val="tx1"/>
        </a:solidFill>
        <a:latin typeface="Arial" pitchFamily="-123" charset="0"/>
        <a:ea typeface="ＭＳ Ｐゴシック" pitchFamily="-123" charset="-128"/>
        <a:cs typeface="ＭＳ Ｐゴシック" pitchFamily="-123" charset="-128"/>
      </a:defRPr>
    </a:lvl2pPr>
    <a:lvl3pPr marL="914400" algn="l" defTabSz="457200" rtl="0" fontAlgn="base">
      <a:spcBef>
        <a:spcPct val="0"/>
      </a:spcBef>
      <a:spcAft>
        <a:spcPct val="0"/>
      </a:spcAft>
      <a:defRPr sz="2400" kern="1200">
        <a:solidFill>
          <a:schemeClr val="tx1"/>
        </a:solidFill>
        <a:latin typeface="Arial" pitchFamily="-123" charset="0"/>
        <a:ea typeface="ＭＳ Ｐゴシック" pitchFamily="-123" charset="-128"/>
        <a:cs typeface="ＭＳ Ｐゴシック" pitchFamily="-123" charset="-128"/>
      </a:defRPr>
    </a:lvl3pPr>
    <a:lvl4pPr marL="1371600" algn="l" defTabSz="457200" rtl="0" fontAlgn="base">
      <a:spcBef>
        <a:spcPct val="0"/>
      </a:spcBef>
      <a:spcAft>
        <a:spcPct val="0"/>
      </a:spcAft>
      <a:defRPr sz="2400" kern="1200">
        <a:solidFill>
          <a:schemeClr val="tx1"/>
        </a:solidFill>
        <a:latin typeface="Arial" pitchFamily="-123" charset="0"/>
        <a:ea typeface="ＭＳ Ｐゴシック" pitchFamily="-123" charset="-128"/>
        <a:cs typeface="ＭＳ Ｐゴシック" pitchFamily="-123" charset="-128"/>
      </a:defRPr>
    </a:lvl4pPr>
    <a:lvl5pPr marL="1828800" algn="l" defTabSz="457200" rtl="0" fontAlgn="base">
      <a:spcBef>
        <a:spcPct val="0"/>
      </a:spcBef>
      <a:spcAft>
        <a:spcPct val="0"/>
      </a:spcAft>
      <a:defRPr sz="2400" kern="1200">
        <a:solidFill>
          <a:schemeClr val="tx1"/>
        </a:solidFill>
        <a:latin typeface="Arial" pitchFamily="-123" charset="0"/>
        <a:ea typeface="ＭＳ Ｐゴシック" pitchFamily="-123" charset="-128"/>
        <a:cs typeface="ＭＳ Ｐゴシック" pitchFamily="-123" charset="-128"/>
      </a:defRPr>
    </a:lvl5pPr>
    <a:lvl6pPr marL="2286000" algn="l" defTabSz="457200" rtl="0" eaLnBrk="1" latinLnBrk="0" hangingPunct="1">
      <a:defRPr sz="2400" kern="1200">
        <a:solidFill>
          <a:schemeClr val="tx1"/>
        </a:solidFill>
        <a:latin typeface="Arial" pitchFamily="-123" charset="0"/>
        <a:ea typeface="ＭＳ Ｐゴシック" pitchFamily="-123" charset="-128"/>
        <a:cs typeface="ＭＳ Ｐゴシック" pitchFamily="-123" charset="-128"/>
      </a:defRPr>
    </a:lvl6pPr>
    <a:lvl7pPr marL="2743200" algn="l" defTabSz="457200" rtl="0" eaLnBrk="1" latinLnBrk="0" hangingPunct="1">
      <a:defRPr sz="2400" kern="1200">
        <a:solidFill>
          <a:schemeClr val="tx1"/>
        </a:solidFill>
        <a:latin typeface="Arial" pitchFamily="-123" charset="0"/>
        <a:ea typeface="ＭＳ Ｐゴシック" pitchFamily="-123" charset="-128"/>
        <a:cs typeface="ＭＳ Ｐゴシック" pitchFamily="-123" charset="-128"/>
      </a:defRPr>
    </a:lvl7pPr>
    <a:lvl8pPr marL="3200400" algn="l" defTabSz="457200" rtl="0" eaLnBrk="1" latinLnBrk="0" hangingPunct="1">
      <a:defRPr sz="2400" kern="1200">
        <a:solidFill>
          <a:schemeClr val="tx1"/>
        </a:solidFill>
        <a:latin typeface="Arial" pitchFamily="-123" charset="0"/>
        <a:ea typeface="ＭＳ Ｐゴシック" pitchFamily="-123" charset="-128"/>
        <a:cs typeface="ＭＳ Ｐゴシック" pitchFamily="-123" charset="-128"/>
      </a:defRPr>
    </a:lvl8pPr>
    <a:lvl9pPr marL="3657600" algn="l" defTabSz="457200" rtl="0" eaLnBrk="1" latinLnBrk="0" hangingPunct="1">
      <a:defRPr sz="2400" kern="1200">
        <a:solidFill>
          <a:schemeClr val="tx1"/>
        </a:solidFill>
        <a:latin typeface="Arial" pitchFamily="-123" charset="0"/>
        <a:ea typeface="ＭＳ Ｐゴシック" pitchFamily="-123" charset="-128"/>
        <a:cs typeface="ＭＳ Ｐゴシック" pitchFamily="-123" charset="-128"/>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lrMru>
    <a:srgbClr val="440595"/>
    <a:srgbClr val="680AE0"/>
    <a:srgbClr val="A40503"/>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showOutlineIcons="0">
    <p:restoredLeft sz="22784" autoAdjust="0"/>
    <p:restoredTop sz="89627" autoAdjust="0"/>
  </p:normalViewPr>
  <p:slideViewPr>
    <p:cSldViewPr snapToGrid="0" snapToObjects="1">
      <p:cViewPr>
        <p:scale>
          <a:sx n="100" d="100"/>
          <a:sy n="100" d="100"/>
        </p:scale>
        <p:origin x="-264" y="-20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9" Type="http://schemas.openxmlformats.org/officeDocument/2006/relationships/slide" Target="slides/slide18.xml"/><Relationship Id="rId20" Type="http://schemas.openxmlformats.org/officeDocument/2006/relationships/slide" Target="slides/slide19.xml"/><Relationship Id="rId21" Type="http://schemas.openxmlformats.org/officeDocument/2006/relationships/notesMaster" Target="notesMasters/notesMaster1.xml"/><Relationship Id="rId22" Type="http://schemas.openxmlformats.org/officeDocument/2006/relationships/printerSettings" Target="printerSettings/printerSettings1.bin"/><Relationship Id="rId23" Type="http://schemas.openxmlformats.org/officeDocument/2006/relationships/presProps" Target="presProps.xml"/><Relationship Id="rId24" Type="http://schemas.openxmlformats.org/officeDocument/2006/relationships/viewProps" Target="viewProps.xml"/><Relationship Id="rId25" Type="http://schemas.openxmlformats.org/officeDocument/2006/relationships/theme" Target="theme/theme1.xml"/><Relationship Id="rId26"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8" Type="http://schemas.openxmlformats.org/officeDocument/2006/relationships/slide" Target="slides/slide1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smtClean="0"/>
            </a:lvl1pPr>
          </a:lstStyle>
          <a:p>
            <a:pPr>
              <a:defRPr/>
            </a:pPr>
            <a:fld id="{3307FFC5-BE3A-4016-BAAF-347DDFDAA810}" type="datetimeFigureOut">
              <a:rPr lang="en-US"/>
              <a:pPr>
                <a:defRPr/>
              </a:pPr>
              <a:t>12/2/10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smtClean="0"/>
            </a:lvl1pPr>
          </a:lstStyle>
          <a:p>
            <a:pPr>
              <a:defRPr/>
            </a:pPr>
            <a:fld id="{BF3CC5B6-187C-45E9-9976-F65E95966814}"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defTabSz="457200" rtl="0" fontAlgn="base">
      <a:spcBef>
        <a:spcPct val="30000"/>
      </a:spcBef>
      <a:spcAft>
        <a:spcPct val="0"/>
      </a:spcAft>
      <a:defRPr sz="1200" kern="1200">
        <a:solidFill>
          <a:schemeClr val="tx1"/>
        </a:solidFill>
        <a:latin typeface="+mn-lt"/>
        <a:ea typeface="ＭＳ Ｐゴシック" pitchFamily="-123" charset="-128"/>
        <a:cs typeface="ＭＳ Ｐゴシック" pitchFamily="-123" charset="-128"/>
      </a:defRPr>
    </a:lvl1pPr>
    <a:lvl2pPr marL="457200" algn="l" defTabSz="457200" rtl="0" fontAlgn="base">
      <a:spcBef>
        <a:spcPct val="30000"/>
      </a:spcBef>
      <a:spcAft>
        <a:spcPct val="0"/>
      </a:spcAft>
      <a:defRPr sz="1200" kern="1200">
        <a:solidFill>
          <a:schemeClr val="tx1"/>
        </a:solidFill>
        <a:latin typeface="+mn-lt"/>
        <a:ea typeface="ＭＳ Ｐゴシック" pitchFamily="-123" charset="-128"/>
        <a:cs typeface="+mn-cs"/>
      </a:defRPr>
    </a:lvl2pPr>
    <a:lvl3pPr marL="914400" algn="l" defTabSz="457200" rtl="0" fontAlgn="base">
      <a:spcBef>
        <a:spcPct val="30000"/>
      </a:spcBef>
      <a:spcAft>
        <a:spcPct val="0"/>
      </a:spcAft>
      <a:defRPr sz="1200" kern="1200">
        <a:solidFill>
          <a:schemeClr val="tx1"/>
        </a:solidFill>
        <a:latin typeface="+mn-lt"/>
        <a:ea typeface="ＭＳ Ｐゴシック" pitchFamily="-123" charset="-128"/>
        <a:cs typeface="+mn-cs"/>
      </a:defRPr>
    </a:lvl3pPr>
    <a:lvl4pPr marL="1371600" algn="l" defTabSz="457200" rtl="0" fontAlgn="base">
      <a:spcBef>
        <a:spcPct val="30000"/>
      </a:spcBef>
      <a:spcAft>
        <a:spcPct val="0"/>
      </a:spcAft>
      <a:defRPr sz="1200" kern="1200">
        <a:solidFill>
          <a:schemeClr val="tx1"/>
        </a:solidFill>
        <a:latin typeface="+mn-lt"/>
        <a:ea typeface="ＭＳ Ｐゴシック" pitchFamily="-123" charset="-128"/>
        <a:cs typeface="+mn-cs"/>
      </a:defRPr>
    </a:lvl4pPr>
    <a:lvl5pPr marL="1828800" algn="l" defTabSz="457200" rtl="0" fontAlgn="base">
      <a:spcBef>
        <a:spcPct val="30000"/>
      </a:spcBef>
      <a:spcAft>
        <a:spcPct val="0"/>
      </a:spcAft>
      <a:defRPr sz="1200" kern="1200">
        <a:solidFill>
          <a:schemeClr val="tx1"/>
        </a:solidFill>
        <a:latin typeface="+mn-lt"/>
        <a:ea typeface="ＭＳ Ｐゴシック" pitchFamily="-123"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4514" name="Placeholder 2"/>
          <p:cNvSpPr>
            <a:spLocks noGrp="1" noRot="1" noChangeAspect="1"/>
          </p:cNvSpPr>
          <p:nvPr>
            <p:ph type="sldImg"/>
          </p:nvPr>
        </p:nvSpPr>
        <p:spPr bwMode="auto">
          <a:noFill/>
          <a:ln>
            <a:solidFill>
              <a:srgbClr val="000000"/>
            </a:solidFill>
            <a:miter lim="800000"/>
            <a:headEnd/>
            <a:tailEnd/>
          </a:ln>
        </p:spPr>
      </p:sp>
      <p:sp>
        <p:nvSpPr>
          <p:cNvPr id="64515" name="Placeholder 3"/>
          <p:cNvSpPr>
            <a:spLocks noGrp="1"/>
          </p:cNvSpPr>
          <p:nvPr>
            <p:ph type="body" idx="1"/>
          </p:nvPr>
        </p:nvSpPr>
        <p:spPr bwMode="auto">
          <a:noFill/>
        </p:spPr>
        <p:txBody>
          <a:bodyPr wrap="square" numCol="1" anchor="t" anchorCtr="0" compatLnSpc="1">
            <a:prstTxWarp prst="textNoShape">
              <a:avLst/>
            </a:prstTxWarp>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7586" name="Placeholder 2"/>
          <p:cNvSpPr>
            <a:spLocks noGrp="1" noRot="1" noChangeAspect="1"/>
          </p:cNvSpPr>
          <p:nvPr>
            <p:ph type="sldImg"/>
          </p:nvPr>
        </p:nvSpPr>
        <p:spPr bwMode="auto">
          <a:noFill/>
          <a:ln>
            <a:solidFill>
              <a:srgbClr val="000000"/>
            </a:solidFill>
            <a:miter lim="800000"/>
            <a:headEnd/>
            <a:tailEnd/>
          </a:ln>
        </p:spPr>
      </p:sp>
      <p:sp>
        <p:nvSpPr>
          <p:cNvPr id="67587" name="Placeholder 3"/>
          <p:cNvSpPr>
            <a:spLocks noGrp="1"/>
          </p:cNvSpPr>
          <p:nvPr>
            <p:ph type="body" idx="1"/>
          </p:nvPr>
        </p:nvSpPr>
        <p:spPr bwMode="auto">
          <a:noFill/>
        </p:spPr>
        <p:txBody>
          <a:bodyPr wrap="square" numCol="1" anchor="t" anchorCtr="0" compatLnSpc="1">
            <a:prstTxWarp prst="textNoShape">
              <a:avLst/>
            </a:prstTxWarp>
          </a:bodyPr>
          <a:lstStyle/>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8610" name="Placeholder 2"/>
          <p:cNvSpPr>
            <a:spLocks noGrp="1" noRot="1" noChangeAspect="1"/>
          </p:cNvSpPr>
          <p:nvPr>
            <p:ph type="sldImg"/>
          </p:nvPr>
        </p:nvSpPr>
        <p:spPr bwMode="auto">
          <a:noFill/>
          <a:ln>
            <a:solidFill>
              <a:srgbClr val="000000"/>
            </a:solidFill>
            <a:miter lim="800000"/>
            <a:headEnd/>
            <a:tailEnd/>
          </a:ln>
        </p:spPr>
      </p:sp>
      <p:sp>
        <p:nvSpPr>
          <p:cNvPr id="68611" name="Placeholder 3"/>
          <p:cNvSpPr>
            <a:spLocks noGrp="1"/>
          </p:cNvSpPr>
          <p:nvPr>
            <p:ph type="body" idx="1"/>
          </p:nvPr>
        </p:nvSpPr>
        <p:spPr bwMode="auto">
          <a:noFill/>
        </p:spPr>
        <p:txBody>
          <a:bodyPr wrap="square" numCol="1" anchor="t" anchorCtr="0" compatLnSpc="1">
            <a:prstTxWarp prst="textNoShape">
              <a:avLst/>
            </a:prstTxWarp>
          </a:bodyPr>
          <a:lstStyle/>
          <a:p>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3490" name="Placeholder 2"/>
          <p:cNvSpPr>
            <a:spLocks noGrp="1" noRot="1" noChangeAspect="1"/>
          </p:cNvSpPr>
          <p:nvPr>
            <p:ph type="sldImg"/>
          </p:nvPr>
        </p:nvSpPr>
        <p:spPr bwMode="auto">
          <a:noFill/>
          <a:ln>
            <a:solidFill>
              <a:srgbClr val="000000"/>
            </a:solidFill>
            <a:miter lim="800000"/>
            <a:headEnd/>
            <a:tailEnd/>
          </a:ln>
        </p:spPr>
      </p:sp>
      <p:sp>
        <p:nvSpPr>
          <p:cNvPr id="63491" name="Rectangle 3"/>
          <p:cNvSpPr>
            <a:spLocks noGrp="1"/>
          </p:cNvSpPr>
          <p:nvPr>
            <p:ph type="body" idx="1"/>
          </p:nvPr>
        </p:nvSpPr>
        <p:spPr bwMode="auto">
          <a:noFill/>
        </p:spPr>
        <p:txBody>
          <a:bodyPr wrap="square" numCol="1" anchor="t" anchorCtr="0" compatLnSpc="1">
            <a:prstTxWarp prst="textNoShape">
              <a:avLst/>
            </a:prstTxWarp>
          </a:bodyPr>
          <a:lstStyle/>
          <a:p>
            <a:endParaRPr lang="en-US"/>
          </a:p>
          <a:p>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1442" name="Placeholder 2"/>
          <p:cNvSpPr>
            <a:spLocks noGrp="1" noRot="1" noChangeAspect="1"/>
          </p:cNvSpPr>
          <p:nvPr>
            <p:ph type="sldImg"/>
          </p:nvPr>
        </p:nvSpPr>
        <p:spPr bwMode="auto">
          <a:noFill/>
          <a:ln>
            <a:solidFill>
              <a:srgbClr val="000000"/>
            </a:solidFill>
            <a:miter lim="800000"/>
            <a:headEnd/>
            <a:tailEnd/>
          </a:ln>
        </p:spPr>
      </p:sp>
      <p:sp>
        <p:nvSpPr>
          <p:cNvPr id="61443" name="Rectangle 3"/>
          <p:cNvSpPr>
            <a:spLocks noGrp="1"/>
          </p:cNvSpPr>
          <p:nvPr>
            <p:ph type="body" idx="1"/>
          </p:nvPr>
        </p:nvSpPr>
        <p:spPr bwMode="auto">
          <a:noFill/>
        </p:spPr>
        <p:txBody>
          <a:bodyPr wrap="square" numCol="1" anchor="t" anchorCtr="0" compatLnSpc="1">
            <a:prstTxWarp prst="textNoShape">
              <a:avLst/>
            </a:prstTxWarp>
          </a:bodyPr>
          <a:lstStyle/>
          <a:p>
            <a:r>
              <a:rPr lang="en-US"/>
              <a:t>Took this data and performed a fourier analysis and approximated the output as a sin curve. AsThe graph shows the red dots as in the previous slide </a:t>
            </a:r>
          </a:p>
          <a:p>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2466" name="Placeholder 2"/>
          <p:cNvSpPr>
            <a:spLocks noGrp="1" noRot="1" noChangeAspect="1"/>
          </p:cNvSpPr>
          <p:nvPr>
            <p:ph type="sldImg"/>
          </p:nvPr>
        </p:nvSpPr>
        <p:spPr bwMode="auto">
          <a:noFill/>
          <a:ln>
            <a:solidFill>
              <a:srgbClr val="000000"/>
            </a:solidFill>
            <a:miter lim="800000"/>
            <a:headEnd/>
            <a:tailEnd/>
          </a:ln>
        </p:spPr>
      </p:sp>
      <p:sp>
        <p:nvSpPr>
          <p:cNvPr id="62467" name="Rectangle 3"/>
          <p:cNvSpPr>
            <a:spLocks noGrp="1"/>
          </p:cNvSpPr>
          <p:nvPr>
            <p:ph type="body" idx="1"/>
          </p:nvPr>
        </p:nvSpPr>
        <p:spPr bwMode="auto">
          <a:noFill/>
        </p:spPr>
        <p:txBody>
          <a:bodyPr wrap="square" numCol="1" anchor="t" anchorCtr="0" compatLnSpc="1">
            <a:prstTxWarp prst="textNoShape">
              <a:avLst/>
            </a:prstTxWarp>
          </a:bodyPr>
          <a:lstStyle/>
          <a:p>
            <a:r>
              <a:rPr lang="en-US"/>
              <a:t>by analyzing the frequency dependence of amplitude and phase shift,  the authors were then able to develop a rpedictive model for the respose to osmotic signals.  They created this predictive model by  fitting  linear time invariant model and used the parameters to predict the response to a one step input of 0.2 M NaCl.  The red line is the model and those blue circles are the actually experimental data.  It accurately predicted the response in tearms of both amplitude and time scale of response.</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9634" name="Placeholder 2"/>
          <p:cNvSpPr>
            <a:spLocks noGrp="1" noRot="1" noChangeAspect="1"/>
          </p:cNvSpPr>
          <p:nvPr>
            <p:ph type="sldImg"/>
          </p:nvPr>
        </p:nvSpPr>
        <p:spPr bwMode="auto">
          <a:noFill/>
          <a:ln>
            <a:solidFill>
              <a:srgbClr val="000000"/>
            </a:solidFill>
            <a:miter lim="800000"/>
            <a:headEnd/>
            <a:tailEnd/>
          </a:ln>
        </p:spPr>
      </p:sp>
      <p:sp>
        <p:nvSpPr>
          <p:cNvPr id="69635" name="Placeholder 3"/>
          <p:cNvSpPr>
            <a:spLocks noGrp="1"/>
          </p:cNvSpPr>
          <p:nvPr>
            <p:ph type="body" idx="1"/>
          </p:nvPr>
        </p:nvSpPr>
        <p:spPr bwMode="auto">
          <a:noFill/>
        </p:spPr>
        <p:txBody>
          <a:bodyPr wrap="square" numCol="1" anchor="t" anchorCtr="0" compatLnSpc="1">
            <a:prstTxWarp prst="textNoShape">
              <a:avLst/>
            </a:prstTxWarp>
          </a:bodyPr>
          <a:lstStyle/>
          <a:p>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0658" name="Placeholder 2"/>
          <p:cNvSpPr>
            <a:spLocks noGrp="1" noRot="1" noChangeAspect="1"/>
          </p:cNvSpPr>
          <p:nvPr>
            <p:ph type="sldImg"/>
          </p:nvPr>
        </p:nvSpPr>
        <p:spPr bwMode="auto">
          <a:noFill/>
          <a:ln>
            <a:solidFill>
              <a:srgbClr val="000000"/>
            </a:solidFill>
            <a:miter lim="800000"/>
            <a:headEnd/>
            <a:tailEnd/>
          </a:ln>
        </p:spPr>
      </p:sp>
      <p:sp>
        <p:nvSpPr>
          <p:cNvPr id="70659" name="Placeholder 3"/>
          <p:cNvSpPr>
            <a:spLocks noGrp="1"/>
          </p:cNvSpPr>
          <p:nvPr>
            <p:ph type="body" idx="1"/>
          </p:nvPr>
        </p:nvSpPr>
        <p:spPr bwMode="auto">
          <a:noFill/>
        </p:spPr>
        <p:txBody>
          <a:bodyPr wrap="square" numCol="1" anchor="t" anchorCtr="0" compatLnSpc="1">
            <a:prstTxWarp prst="textNoShape">
              <a:avLst/>
            </a:prstTxWarp>
          </a:bodyPr>
          <a:lstStyle/>
          <a:p>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1682" name="Placeholder 2"/>
          <p:cNvSpPr>
            <a:spLocks noGrp="1" noRot="1" noChangeAspect="1"/>
          </p:cNvSpPr>
          <p:nvPr>
            <p:ph type="sldImg"/>
          </p:nvPr>
        </p:nvSpPr>
        <p:spPr bwMode="auto">
          <a:noFill/>
          <a:ln>
            <a:solidFill>
              <a:srgbClr val="000000"/>
            </a:solidFill>
            <a:miter lim="800000"/>
            <a:headEnd/>
            <a:tailEnd/>
          </a:ln>
        </p:spPr>
      </p:sp>
      <p:sp>
        <p:nvSpPr>
          <p:cNvPr id="71683" name="Placeholder 3"/>
          <p:cNvSpPr>
            <a:spLocks noGrp="1"/>
          </p:cNvSpPr>
          <p:nvPr>
            <p:ph type="body" idx="1"/>
          </p:nvPr>
        </p:nvSpPr>
        <p:spPr bwMode="auto">
          <a:noFill/>
        </p:spPr>
        <p:txBody>
          <a:bodyPr wrap="square" numCol="1" anchor="t" anchorCtr="0" compatLnSpc="1">
            <a:prstTxWarp prst="textNoShape">
              <a:avLst/>
            </a:prstTxWarp>
          </a:bodyPr>
          <a:lstStyle/>
          <a:p>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2706" name="Placeholder 2"/>
          <p:cNvSpPr>
            <a:spLocks noGrp="1" noRot="1" noChangeAspect="1"/>
          </p:cNvSpPr>
          <p:nvPr>
            <p:ph type="sldImg"/>
          </p:nvPr>
        </p:nvSpPr>
        <p:spPr bwMode="auto">
          <a:noFill/>
          <a:ln>
            <a:solidFill>
              <a:srgbClr val="000000"/>
            </a:solidFill>
            <a:miter lim="800000"/>
            <a:headEnd/>
            <a:tailEnd/>
          </a:ln>
        </p:spPr>
      </p:sp>
      <p:sp>
        <p:nvSpPr>
          <p:cNvPr id="72707" name="Placeholder 3"/>
          <p:cNvSpPr>
            <a:spLocks noGrp="1"/>
          </p:cNvSpPr>
          <p:nvPr>
            <p:ph type="body" idx="1"/>
          </p:nvPr>
        </p:nvSpPr>
        <p:spPr bwMode="auto">
          <a:noFill/>
        </p:spPr>
        <p:txBody>
          <a:bodyPr wrap="square" numCol="1" anchor="t" anchorCtr="0" compatLnSpc="1">
            <a:prstTxWarp prst="textNoShape">
              <a:avLst/>
            </a:prstTxWarp>
          </a:bodyPr>
          <a:lstStyle/>
          <a:p>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3730" name="Placeholder 2"/>
          <p:cNvSpPr>
            <a:spLocks noGrp="1" noRot="1" noChangeAspect="1"/>
          </p:cNvSpPr>
          <p:nvPr>
            <p:ph type="sldImg"/>
          </p:nvPr>
        </p:nvSpPr>
        <p:spPr bwMode="auto">
          <a:noFill/>
          <a:ln>
            <a:solidFill>
              <a:srgbClr val="000000"/>
            </a:solidFill>
            <a:miter lim="800000"/>
            <a:headEnd/>
            <a:tailEnd/>
          </a:ln>
        </p:spPr>
      </p:sp>
      <p:sp>
        <p:nvSpPr>
          <p:cNvPr id="73731" name="Placeholder 3"/>
          <p:cNvSpPr>
            <a:spLocks noGrp="1"/>
          </p:cNvSpPr>
          <p:nvPr>
            <p:ph type="body" idx="1"/>
          </p:nvPr>
        </p:nvSpPr>
        <p:spPr bwMode="auto">
          <a:noFill/>
        </p:spPr>
        <p:txBody>
          <a:bodyPr wrap="square" numCol="1" anchor="t" anchorCtr="0" compatLnSpc="1">
            <a:prstTxWarp prst="textNoShape">
              <a:avLst/>
            </a:prstTxWarp>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a:t>Cells are constantly sensing and responding to their environments, and they do so through complex systems of biochemical reactions.  Signaling cascades can consist of up to hundreds of different reactions.  And each can occur over different time scales. Ligand-receptor interactions happen quickly, for example, whereas downstream gene expression is a much slower response.  The motivation behind this group’s experiment was to determine which time scale, and therefore which reactions, dominates a particular response…</a:t>
            </a: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6F5B4469-5E94-4660-9380-B321F37EFDF9}" type="slidenum">
              <a:rPr lang="en-US"/>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6322" name="Placeholder 2"/>
          <p:cNvSpPr>
            <a:spLocks noGrp="1" noRot="1" noChangeAspect="1"/>
          </p:cNvSpPr>
          <p:nvPr>
            <p:ph type="sldImg"/>
          </p:nvPr>
        </p:nvSpPr>
        <p:spPr bwMode="auto">
          <a:noFill/>
          <a:ln>
            <a:solidFill>
              <a:srgbClr val="000000"/>
            </a:solidFill>
            <a:miter lim="800000"/>
            <a:headEnd/>
            <a:tailEnd/>
          </a:ln>
        </p:spPr>
      </p:sp>
      <p:sp>
        <p:nvSpPr>
          <p:cNvPr id="56323" name="Rectangle 3"/>
          <p:cNvSpPr>
            <a:spLocks noGrp="1"/>
          </p:cNvSpPr>
          <p:nvPr>
            <p:ph type="body" idx="1"/>
          </p:nvPr>
        </p:nvSpPr>
        <p:spPr bwMode="auto">
          <a:noFill/>
        </p:spPr>
        <p:txBody>
          <a:bodyPr wrap="square" numCol="1" anchor="t" anchorCtr="0" compatLnSpc="1">
            <a:prstTxWarp prst="textNoShape">
              <a:avLst/>
            </a:prstTxWarp>
          </a:bodyPr>
          <a:lstStyle/>
          <a:p>
            <a:r>
              <a:rPr lang="en-US"/>
              <a:t>To do this, they utilized the Hog1 MAPK pathway in budding yeast</a:t>
            </a:r>
          </a:p>
          <a:p>
            <a:r>
              <a:rPr lang="en-US"/>
              <a:t>This is the principle pathway of the hyperosmotic shock response in the cell.  Hyperosmotic shock respose occurs when a cell experiences a rise in extracellular osmolarity, and then is forced to compensate lest it become dehydrated and shrivel.</a:t>
            </a:r>
          </a:p>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5538" name="Placeholder 2"/>
          <p:cNvSpPr>
            <a:spLocks noGrp="1" noRot="1" noChangeAspect="1"/>
          </p:cNvSpPr>
          <p:nvPr>
            <p:ph type="sldImg"/>
          </p:nvPr>
        </p:nvSpPr>
        <p:spPr bwMode="auto">
          <a:noFill/>
          <a:ln>
            <a:solidFill>
              <a:srgbClr val="000000"/>
            </a:solidFill>
            <a:miter lim="800000"/>
            <a:headEnd/>
            <a:tailEnd/>
          </a:ln>
        </p:spPr>
      </p:sp>
      <p:sp>
        <p:nvSpPr>
          <p:cNvPr id="65539" name="Placeholder 3"/>
          <p:cNvSpPr>
            <a:spLocks noGrp="1"/>
          </p:cNvSpPr>
          <p:nvPr>
            <p:ph type="body" idx="1"/>
          </p:nvPr>
        </p:nvSpPr>
        <p:spPr bwMode="auto">
          <a:noFill/>
        </p:spPr>
        <p:txBody>
          <a:bodyPr wrap="square" numCol="1" anchor="t" anchorCtr="0" compatLnSpc="1">
            <a:prstTxWarp prst="textNoShape">
              <a:avLst/>
            </a:prstTxWarp>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7346" name="Placeholder 2"/>
          <p:cNvSpPr>
            <a:spLocks noGrp="1" noRot="1" noChangeAspect="1"/>
          </p:cNvSpPr>
          <p:nvPr>
            <p:ph type="sldImg"/>
          </p:nvPr>
        </p:nvSpPr>
        <p:spPr bwMode="auto">
          <a:noFill/>
          <a:ln>
            <a:solidFill>
              <a:srgbClr val="000000"/>
            </a:solidFill>
            <a:miter lim="800000"/>
            <a:headEnd/>
            <a:tailEnd/>
          </a:ln>
        </p:spPr>
      </p:sp>
      <p:sp>
        <p:nvSpPr>
          <p:cNvPr id="57347" name="Rectangle 3"/>
          <p:cNvSpPr>
            <a:spLocks noGrp="1"/>
          </p:cNvSpPr>
          <p:nvPr>
            <p:ph type="body" idx="1"/>
          </p:nvPr>
        </p:nvSpPr>
        <p:spPr bwMode="auto">
          <a:noFill/>
        </p:spPr>
        <p:txBody>
          <a:bodyPr wrap="square" numCol="1" anchor="t" anchorCtr="0" compatLnSpc="1">
            <a:prstTxWarp prst="textNoShape">
              <a:avLst/>
            </a:prstTxWarp>
          </a:bodyPr>
          <a:lstStyle/>
          <a:p>
            <a:r>
              <a:rPr lang="en-US"/>
              <a:t>Membrane proteins trigger a signal transduction cascade which culminates in the activation of Hog 1 </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8370" name="Placeholder 2"/>
          <p:cNvSpPr>
            <a:spLocks noGrp="1" noRot="1" noChangeAspect="1"/>
          </p:cNvSpPr>
          <p:nvPr>
            <p:ph type="sldImg"/>
          </p:nvPr>
        </p:nvSpPr>
        <p:spPr bwMode="auto">
          <a:noFill/>
          <a:ln>
            <a:solidFill>
              <a:srgbClr val="000000"/>
            </a:solidFill>
            <a:miter lim="800000"/>
            <a:headEnd/>
            <a:tailEnd/>
          </a:ln>
        </p:spPr>
      </p:sp>
      <p:sp>
        <p:nvSpPr>
          <p:cNvPr id="58371" name="Rectangle 3"/>
          <p:cNvSpPr>
            <a:spLocks noGrp="1"/>
          </p:cNvSpPr>
          <p:nvPr>
            <p:ph type="body" idx="1"/>
          </p:nvPr>
        </p:nvSpPr>
        <p:spPr bwMode="auto">
          <a:noFill/>
        </p:spPr>
        <p:txBody>
          <a:bodyPr wrap="square" numCol="1" anchor="t" anchorCtr="0" compatLnSpc="1">
            <a:prstTxWarp prst="textNoShape">
              <a:avLst/>
            </a:prstTxWarp>
          </a:bodyPr>
          <a:lstStyle/>
          <a:p>
            <a:r>
              <a:rPr lang="en-US"/>
              <a:t>Then travels to the nucleus</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9394" name="Placeholder 2"/>
          <p:cNvSpPr>
            <a:spLocks noGrp="1" noRot="1" noChangeAspect="1"/>
          </p:cNvSpPr>
          <p:nvPr>
            <p:ph type="sldImg"/>
          </p:nvPr>
        </p:nvSpPr>
        <p:spPr bwMode="auto">
          <a:noFill/>
          <a:ln>
            <a:solidFill>
              <a:srgbClr val="000000"/>
            </a:solidFill>
            <a:miter lim="800000"/>
            <a:headEnd/>
            <a:tailEnd/>
          </a:ln>
        </p:spPr>
      </p:sp>
      <p:sp>
        <p:nvSpPr>
          <p:cNvPr id="59395" name="Rectangle 3"/>
          <p:cNvSpPr>
            <a:spLocks noGrp="1"/>
          </p:cNvSpPr>
          <p:nvPr>
            <p:ph type="body" idx="1"/>
          </p:nvPr>
        </p:nvSpPr>
        <p:spPr bwMode="auto">
          <a:noFill/>
        </p:spPr>
        <p:txBody>
          <a:bodyPr wrap="square" numCol="1" anchor="t" anchorCtr="0" compatLnSpc="1">
            <a:prstTxWarp prst="textNoShape">
              <a:avLst/>
            </a:prstTxWarp>
          </a:bodyPr>
          <a:lstStyle/>
          <a:p>
            <a:r>
              <a:rPr lang="en-US"/>
              <a:t>where it activates a broad transcription response to the osmotic stress.   </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0418" name="Placeholder 2"/>
          <p:cNvSpPr>
            <a:spLocks noGrp="1" noRot="1" noChangeAspect="1"/>
          </p:cNvSpPr>
          <p:nvPr>
            <p:ph type="sldImg"/>
          </p:nvPr>
        </p:nvSpPr>
        <p:spPr bwMode="auto">
          <a:noFill/>
          <a:ln>
            <a:solidFill>
              <a:srgbClr val="000000"/>
            </a:solidFill>
            <a:miter lim="800000"/>
            <a:headEnd/>
            <a:tailEnd/>
          </a:ln>
        </p:spPr>
      </p:sp>
      <p:sp>
        <p:nvSpPr>
          <p:cNvPr id="60419" name="Rectangle 3"/>
          <p:cNvSpPr>
            <a:spLocks noGrp="1"/>
          </p:cNvSpPr>
          <p:nvPr>
            <p:ph type="body" idx="1"/>
          </p:nvPr>
        </p:nvSpPr>
        <p:spPr bwMode="auto">
          <a:noFill/>
        </p:spPr>
        <p:txBody>
          <a:bodyPr wrap="square" numCol="1" anchor="t" anchorCtr="0" compatLnSpc="1">
            <a:prstTxWarp prst="textNoShape">
              <a:avLst/>
            </a:prstTxWarp>
          </a:bodyPr>
          <a:lstStyle/>
          <a:p>
            <a:r>
              <a:rPr lang="en-US"/>
              <a:t>These proteins then help to increase the internal osmolarity and accommodate for the osmotic stress. </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6562" name="Placeholder 2"/>
          <p:cNvSpPr>
            <a:spLocks noGrp="1" noRot="1" noChangeAspect="1"/>
          </p:cNvSpPr>
          <p:nvPr>
            <p:ph type="sldImg"/>
          </p:nvPr>
        </p:nvSpPr>
        <p:spPr bwMode="auto">
          <a:noFill/>
          <a:ln>
            <a:solidFill>
              <a:srgbClr val="000000"/>
            </a:solidFill>
            <a:miter lim="800000"/>
            <a:headEnd/>
            <a:tailEnd/>
          </a:ln>
        </p:spPr>
      </p:sp>
      <p:sp>
        <p:nvSpPr>
          <p:cNvPr id="66563" name="Placeholder 3"/>
          <p:cNvSpPr>
            <a:spLocks noGrp="1"/>
          </p:cNvSpPr>
          <p:nvPr>
            <p:ph type="body" idx="1"/>
          </p:nvPr>
        </p:nvSpPr>
        <p:spPr bwMode="auto">
          <a:noFill/>
        </p:spPr>
        <p:txBody>
          <a:bodyPr wrap="square" numCol="1" anchor="t" anchorCtr="0" compatLnSpc="1">
            <a:prstTxWarp prst="textNoShape">
              <a:avLst/>
            </a:prstTxWarp>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0" y="2157319"/>
            <a:ext cx="8915400" cy="877824"/>
          </a:xfrm>
        </p:spPr>
        <p:txBody>
          <a:bodyPr/>
          <a:lstStyle/>
          <a:p>
            <a:r>
              <a:rPr lang="en-US" smtClean="0"/>
              <a:t>Click to edit Master title style</a:t>
            </a:r>
            <a:endParaRPr/>
          </a:p>
        </p:txBody>
      </p:sp>
      <p:sp>
        <p:nvSpPr>
          <p:cNvPr id="3" name="Subtitle 2"/>
          <p:cNvSpPr>
            <a:spLocks noGrp="1"/>
          </p:cNvSpPr>
          <p:nvPr>
            <p:ph type="subTitle" idx="1"/>
          </p:nvPr>
        </p:nvSpPr>
        <p:spPr>
          <a:xfrm>
            <a:off x="914400" y="3034553"/>
            <a:ext cx="8001000" cy="3823447"/>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91440" rIns="274320" bIns="91440" rtlCol="0">
            <a:normAutofit/>
          </a:bodyPr>
          <a:lstStyle>
            <a:lvl1pPr marL="0" indent="0" algn="l" defTabSz="914400" rtl="0" eaLnBrk="1" latinLnBrk="0" hangingPunct="1">
              <a:spcBef>
                <a:spcPts val="2000"/>
              </a:spcBef>
              <a:buClr>
                <a:schemeClr val="accent1"/>
              </a:buClr>
              <a:buFont typeface="Wingdings 2" pitchFamily="18" charset="2"/>
              <a:buNone/>
              <a:defRPr sz="18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4" name="Date Placeholder 3"/>
          <p:cNvSpPr>
            <a:spLocks noGrp="1"/>
          </p:cNvSpPr>
          <p:nvPr>
            <p:ph type="dt" sz="half" idx="10"/>
          </p:nvPr>
        </p:nvSpPr>
        <p:spPr/>
        <p:txBody>
          <a:bodyPr/>
          <a:lstStyle>
            <a:lvl1pPr>
              <a:defRPr/>
            </a:lvl1pPr>
          </a:lstStyle>
          <a:p>
            <a:pPr>
              <a:defRPr/>
            </a:pPr>
            <a:fld id="{364E8E66-9C52-405E-AD96-D62C63912E25}" type="datetimeFigureOut">
              <a:rPr lang="en-US"/>
              <a:pPr>
                <a:defRPr/>
              </a:pPr>
              <a:t>12/2/10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lgn="r">
              <a:defRPr/>
            </a:lvl1pPr>
          </a:lstStyle>
          <a:p>
            <a:pPr>
              <a:defRPr/>
            </a:pPr>
            <a:fld id="{6BFDB77B-28B5-4B07-A781-C104892CFB42}" type="slidenum">
              <a:rPr lang="en-US"/>
              <a:pPr>
                <a:defRPr/>
              </a:pPr>
              <a:t>‹#›</a:t>
            </a:fld>
            <a:endParaRPr lang="en-US" dirty="0">
              <a:solidFill>
                <a:schemeClr val="tx2">
                  <a:shade val="90000"/>
                </a:schemeClr>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0" y="1124712"/>
            <a:ext cx="8915400" cy="914400"/>
          </a:xfrm>
          <a:solidFill>
            <a:schemeClr val="tx2"/>
          </a:solidFill>
        </p:spPr>
        <p:txBody>
          <a:bodyPr rtlCol="0">
            <a:normAutofit/>
          </a:bodyPr>
          <a:lstStyle>
            <a:lvl1pPr marL="0" indent="0" algn="l" defTabSz="914400" rtl="0" eaLnBrk="1" latinLnBrk="0" hangingPunct="1">
              <a:spcBef>
                <a:spcPct val="0"/>
              </a:spcBef>
              <a:buNone/>
              <a:defRPr sz="3600" kern="1200">
                <a:solidFill>
                  <a:schemeClr val="bg1"/>
                </a:solidFill>
                <a:latin typeface="+mj-lt"/>
                <a:ea typeface="+mj-ea"/>
                <a:cs typeface="+mj-cs"/>
              </a:defRPr>
            </a:lvl1pPr>
          </a:lstStyle>
          <a:p>
            <a:r>
              <a:rPr lang="en-US" smtClean="0"/>
              <a:t>Click to edit Master title style</a:t>
            </a:r>
            <a:endParaRPr/>
          </a:p>
        </p:txBody>
      </p:sp>
      <p:sp>
        <p:nvSpPr>
          <p:cNvPr id="3" name="Picture Placeholder 2"/>
          <p:cNvSpPr>
            <a:spLocks noGrp="1"/>
          </p:cNvSpPr>
          <p:nvPr>
            <p:ph type="pic" idx="1"/>
          </p:nvPr>
        </p:nvSpPr>
        <p:spPr>
          <a:xfrm>
            <a:off x="5487987" y="2048256"/>
            <a:ext cx="3427413" cy="4206240"/>
          </a:xfrm>
        </p:spPr>
        <p:txBody>
          <a:bodyPr rtlCol="0">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noProof="0"/>
          </a:p>
        </p:txBody>
      </p:sp>
      <p:sp>
        <p:nvSpPr>
          <p:cNvPr id="4" name="Text Placeholder 3"/>
          <p:cNvSpPr>
            <a:spLocks noGrp="1"/>
          </p:cNvSpPr>
          <p:nvPr>
            <p:ph type="body" sz="half" idx="2"/>
          </p:nvPr>
        </p:nvSpPr>
        <p:spPr>
          <a:xfrm>
            <a:off x="914400" y="2039112"/>
            <a:ext cx="4572000" cy="4224528"/>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274320" rIns="274320" bIns="274320" rtlCol="0">
            <a:normAutofit/>
          </a:bodyPr>
          <a:lstStyle>
            <a:lvl1pPr marL="0" indent="0">
              <a:buNone/>
              <a:defRPr sz="1800" kern="1200">
                <a:solidFill>
                  <a:schemeClr val="tx1">
                    <a:lumMod val="65000"/>
                    <a:lumOff val="35000"/>
                  </a:schemeClr>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62F563F9-F038-4BD5-9CDE-3525C9CC5C79}" type="datetimeFigureOut">
              <a:rPr lang="en-US"/>
              <a:pPr>
                <a:defRPr/>
              </a:pPr>
              <a:t>12/2/10</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049AF8A0-63BE-48E8-9942-0DF9A54554F0}"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Picture above Caption">
    <p:spTree>
      <p:nvGrpSpPr>
        <p:cNvPr id="1" name=""/>
        <p:cNvGrpSpPr/>
        <p:nvPr/>
      </p:nvGrpSpPr>
      <p:grpSpPr>
        <a:xfrm>
          <a:off x="0" y="0"/>
          <a:ext cx="0" cy="0"/>
          <a:chOff x="0" y="0"/>
          <a:chExt cx="0" cy="0"/>
        </a:xfrm>
      </p:grpSpPr>
      <p:sp>
        <p:nvSpPr>
          <p:cNvPr id="2" name="Title 1"/>
          <p:cNvSpPr>
            <a:spLocks noGrp="1"/>
          </p:cNvSpPr>
          <p:nvPr>
            <p:ph type="ctrTitle"/>
          </p:nvPr>
        </p:nvSpPr>
        <p:spPr>
          <a:xfrm>
            <a:off x="0" y="4114800"/>
            <a:ext cx="8915400" cy="877824"/>
          </a:xfrm>
        </p:spPr>
        <p:txBody>
          <a:bodyPr tIns="137160" bIns="137160" anchor="b">
            <a:normAutofit/>
          </a:bodyPr>
          <a:lstStyle>
            <a:lvl1pPr>
              <a:defRPr sz="2400"/>
            </a:lvl1pPr>
          </a:lstStyle>
          <a:p>
            <a:r>
              <a:rPr lang="en-US" smtClean="0"/>
              <a:t>Click to edit Master title style</a:t>
            </a:r>
            <a:endParaRPr/>
          </a:p>
        </p:txBody>
      </p:sp>
      <p:sp>
        <p:nvSpPr>
          <p:cNvPr id="3" name="Subtitle 2"/>
          <p:cNvSpPr>
            <a:spLocks noGrp="1"/>
          </p:cNvSpPr>
          <p:nvPr>
            <p:ph type="subTitle" idx="1"/>
          </p:nvPr>
        </p:nvSpPr>
        <p:spPr>
          <a:xfrm>
            <a:off x="914400" y="5002305"/>
            <a:ext cx="8001000" cy="1855695"/>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137160" rIns="274320" bIns="137160" rtlCol="0">
            <a:normAutofit/>
          </a:bodyPr>
          <a:lstStyle>
            <a:lvl1pPr marL="0" indent="0" algn="l" defTabSz="914400" rtl="0" eaLnBrk="1" latinLnBrk="0" hangingPunct="1">
              <a:buNone/>
              <a:defRPr sz="16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9" name="Picture Placeholder 8"/>
          <p:cNvSpPr>
            <a:spLocks noGrp="1"/>
          </p:cNvSpPr>
          <p:nvPr>
            <p:ph type="pic" sz="quarter" idx="13"/>
          </p:nvPr>
        </p:nvSpPr>
        <p:spPr>
          <a:xfrm>
            <a:off x="927100" y="1129553"/>
            <a:ext cx="7988300" cy="2980944"/>
          </a:xfrm>
        </p:spPr>
        <p:txBody>
          <a:bodyPr rtlCol="0">
            <a:normAutofit/>
          </a:bodyPr>
          <a:lstStyle>
            <a:lvl1pPr marL="0" indent="0">
              <a:buNone/>
              <a:defRPr sz="1800"/>
            </a:lvl1pPr>
          </a:lstStyle>
          <a:p>
            <a:pPr lvl="0"/>
            <a:r>
              <a:rPr lang="en-US" noProof="0" smtClean="0"/>
              <a:t>Click icon to add picture</a:t>
            </a:r>
            <a:endParaRPr noProof="0"/>
          </a:p>
        </p:txBody>
      </p:sp>
      <p:sp>
        <p:nvSpPr>
          <p:cNvPr id="5" name="Date Placeholder 3"/>
          <p:cNvSpPr>
            <a:spLocks noGrp="1"/>
          </p:cNvSpPr>
          <p:nvPr>
            <p:ph type="dt" sz="half" idx="14"/>
          </p:nvPr>
        </p:nvSpPr>
        <p:spPr/>
        <p:txBody>
          <a:bodyPr/>
          <a:lstStyle>
            <a:lvl1pPr>
              <a:defRPr/>
            </a:lvl1pPr>
          </a:lstStyle>
          <a:p>
            <a:pPr>
              <a:defRPr/>
            </a:pPr>
            <a:fld id="{EB8F0370-EC24-4A5E-B6E5-7A7B228A0629}" type="datetimeFigureOut">
              <a:rPr lang="en-US"/>
              <a:pPr>
                <a:defRPr/>
              </a:pPr>
              <a:t>12/2/10</a:t>
            </a:fld>
            <a:endParaRPr lang="en-US"/>
          </a:p>
        </p:txBody>
      </p:sp>
      <p:sp>
        <p:nvSpPr>
          <p:cNvPr id="6" name="Footer Placeholder 4"/>
          <p:cNvSpPr>
            <a:spLocks noGrp="1"/>
          </p:cNvSpPr>
          <p:nvPr>
            <p:ph type="ftr" sz="quarter" idx="15"/>
          </p:nvPr>
        </p:nvSpPr>
        <p:spPr/>
        <p:txBody>
          <a:bodyPr/>
          <a:lstStyle>
            <a:lvl1pPr>
              <a:defRPr/>
            </a:lvl1pPr>
          </a:lstStyle>
          <a:p>
            <a:pPr>
              <a:defRPr/>
            </a:pP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2 Pictures with Caption">
    <p:spTree>
      <p:nvGrpSpPr>
        <p:cNvPr id="1" name=""/>
        <p:cNvGrpSpPr/>
        <p:nvPr/>
      </p:nvGrpSpPr>
      <p:grpSpPr>
        <a:xfrm>
          <a:off x="0" y="0"/>
          <a:ext cx="0" cy="0"/>
          <a:chOff x="0" y="0"/>
          <a:chExt cx="0" cy="0"/>
        </a:xfrm>
      </p:grpSpPr>
      <p:sp>
        <p:nvSpPr>
          <p:cNvPr id="2" name="Title 1"/>
          <p:cNvSpPr>
            <a:spLocks noGrp="1"/>
          </p:cNvSpPr>
          <p:nvPr>
            <p:ph type="ctrTitle"/>
          </p:nvPr>
        </p:nvSpPr>
        <p:spPr>
          <a:xfrm>
            <a:off x="0" y="4114800"/>
            <a:ext cx="8915400" cy="877824"/>
          </a:xfrm>
        </p:spPr>
        <p:txBody>
          <a:bodyPr tIns="137160" bIns="137160" anchor="b">
            <a:normAutofit/>
          </a:bodyPr>
          <a:lstStyle>
            <a:lvl1pPr>
              <a:defRPr sz="2400"/>
            </a:lvl1pPr>
          </a:lstStyle>
          <a:p>
            <a:r>
              <a:rPr lang="en-US" smtClean="0"/>
              <a:t>Click to edit Master title style</a:t>
            </a:r>
            <a:endParaRPr/>
          </a:p>
        </p:txBody>
      </p:sp>
      <p:sp>
        <p:nvSpPr>
          <p:cNvPr id="3" name="Subtitle 2"/>
          <p:cNvSpPr>
            <a:spLocks noGrp="1"/>
          </p:cNvSpPr>
          <p:nvPr>
            <p:ph type="subTitle" idx="1"/>
          </p:nvPr>
        </p:nvSpPr>
        <p:spPr>
          <a:xfrm>
            <a:off x="914400" y="5002305"/>
            <a:ext cx="8001000" cy="1855695"/>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137160" rIns="274320" bIns="137160" rtlCol="0">
            <a:normAutofit/>
          </a:bodyPr>
          <a:lstStyle>
            <a:lvl1pPr marL="0" indent="0" algn="l" defTabSz="914400" rtl="0" eaLnBrk="1" latinLnBrk="0" hangingPunct="1">
              <a:buNone/>
              <a:defRPr sz="16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9" name="Picture Placeholder 8"/>
          <p:cNvSpPr>
            <a:spLocks noGrp="1"/>
          </p:cNvSpPr>
          <p:nvPr>
            <p:ph type="pic" sz="quarter" idx="13"/>
          </p:nvPr>
        </p:nvSpPr>
        <p:spPr>
          <a:xfrm>
            <a:off x="927100" y="1129553"/>
            <a:ext cx="3986784" cy="2980944"/>
          </a:xfrm>
        </p:spPr>
        <p:txBody>
          <a:bodyPr rtlCol="0">
            <a:normAutofit/>
          </a:bodyPr>
          <a:lstStyle>
            <a:lvl1pPr marL="0" indent="0">
              <a:buNone/>
              <a:defRPr sz="1800"/>
            </a:lvl1pPr>
          </a:lstStyle>
          <a:p>
            <a:pPr lvl="0"/>
            <a:r>
              <a:rPr lang="en-US" noProof="0" smtClean="0"/>
              <a:t>Click icon to add picture</a:t>
            </a:r>
            <a:endParaRPr noProof="0"/>
          </a:p>
        </p:txBody>
      </p:sp>
      <p:sp>
        <p:nvSpPr>
          <p:cNvPr id="7" name="Picture Placeholder 8"/>
          <p:cNvSpPr>
            <a:spLocks noGrp="1"/>
          </p:cNvSpPr>
          <p:nvPr>
            <p:ph type="pic" sz="quarter" idx="14"/>
          </p:nvPr>
        </p:nvSpPr>
        <p:spPr>
          <a:xfrm>
            <a:off x="4928616" y="1129553"/>
            <a:ext cx="3986784" cy="2980944"/>
          </a:xfrm>
        </p:spPr>
        <p:txBody>
          <a:bodyPr rtlCol="0">
            <a:normAutofit/>
          </a:bodyPr>
          <a:lstStyle>
            <a:lvl1pPr marL="0" indent="0">
              <a:buNone/>
              <a:defRPr sz="1800"/>
            </a:lvl1pPr>
          </a:lstStyle>
          <a:p>
            <a:pPr lvl="0"/>
            <a:r>
              <a:rPr lang="en-US" noProof="0" smtClean="0"/>
              <a:t>Click icon to add picture</a:t>
            </a:r>
            <a:endParaRPr noProof="0"/>
          </a:p>
        </p:txBody>
      </p:sp>
      <p:sp>
        <p:nvSpPr>
          <p:cNvPr id="6" name="Date Placeholder 3"/>
          <p:cNvSpPr>
            <a:spLocks noGrp="1"/>
          </p:cNvSpPr>
          <p:nvPr>
            <p:ph type="dt" sz="half" idx="15"/>
          </p:nvPr>
        </p:nvSpPr>
        <p:spPr/>
        <p:txBody>
          <a:bodyPr/>
          <a:lstStyle>
            <a:lvl1pPr>
              <a:defRPr/>
            </a:lvl1pPr>
          </a:lstStyle>
          <a:p>
            <a:pPr>
              <a:defRPr/>
            </a:pPr>
            <a:fld id="{947941D5-BF45-4B89-982E-AF3E17F1E68F}" type="datetimeFigureOut">
              <a:rPr lang="en-US"/>
              <a:pPr>
                <a:defRPr/>
              </a:pPr>
              <a:t>12/2/10</a:t>
            </a:fld>
            <a:endParaRPr lang="en-US"/>
          </a:p>
        </p:txBody>
      </p:sp>
      <p:sp>
        <p:nvSpPr>
          <p:cNvPr id="8" name="Footer Placeholder 4"/>
          <p:cNvSpPr>
            <a:spLocks noGrp="1"/>
          </p:cNvSpPr>
          <p:nvPr>
            <p:ph type="ftr" sz="quarter" idx="16"/>
          </p:nvPr>
        </p:nvSpPr>
        <p:spPr/>
        <p:txBody>
          <a:bodyPr/>
          <a:lstStyle>
            <a:lvl1pPr>
              <a:defRPr/>
            </a:lvl1pPr>
          </a:lstStyle>
          <a:p>
            <a:pPr>
              <a:defRPr/>
            </a:pP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3 Pictures with Caption">
    <p:spTree>
      <p:nvGrpSpPr>
        <p:cNvPr id="1" name=""/>
        <p:cNvGrpSpPr/>
        <p:nvPr/>
      </p:nvGrpSpPr>
      <p:grpSpPr>
        <a:xfrm>
          <a:off x="0" y="0"/>
          <a:ext cx="0" cy="0"/>
          <a:chOff x="0" y="0"/>
          <a:chExt cx="0" cy="0"/>
        </a:xfrm>
      </p:grpSpPr>
      <p:sp>
        <p:nvSpPr>
          <p:cNvPr id="2" name="Title 1"/>
          <p:cNvSpPr>
            <a:spLocks noGrp="1"/>
          </p:cNvSpPr>
          <p:nvPr>
            <p:ph type="ctrTitle"/>
          </p:nvPr>
        </p:nvSpPr>
        <p:spPr>
          <a:xfrm>
            <a:off x="0" y="4114800"/>
            <a:ext cx="8915400" cy="877824"/>
          </a:xfrm>
        </p:spPr>
        <p:txBody>
          <a:bodyPr tIns="137160" bIns="137160" anchor="b">
            <a:normAutofit/>
          </a:bodyPr>
          <a:lstStyle>
            <a:lvl1pPr>
              <a:defRPr sz="2400"/>
            </a:lvl1pPr>
          </a:lstStyle>
          <a:p>
            <a:r>
              <a:rPr lang="en-US" smtClean="0"/>
              <a:t>Click to edit Master title style</a:t>
            </a:r>
            <a:endParaRPr/>
          </a:p>
        </p:txBody>
      </p:sp>
      <p:sp>
        <p:nvSpPr>
          <p:cNvPr id="3" name="Subtitle 2"/>
          <p:cNvSpPr>
            <a:spLocks noGrp="1"/>
          </p:cNvSpPr>
          <p:nvPr>
            <p:ph type="subTitle" idx="1"/>
          </p:nvPr>
        </p:nvSpPr>
        <p:spPr>
          <a:xfrm>
            <a:off x="914400" y="5002305"/>
            <a:ext cx="8001000" cy="1855695"/>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137160" rIns="274320" bIns="137160" rtlCol="0">
            <a:normAutofit/>
          </a:bodyPr>
          <a:lstStyle>
            <a:lvl1pPr marL="0" indent="0" algn="l" defTabSz="914400" rtl="0" eaLnBrk="1" latinLnBrk="0" hangingPunct="1">
              <a:buNone/>
              <a:defRPr sz="16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9" name="Picture Placeholder 8"/>
          <p:cNvSpPr>
            <a:spLocks noGrp="1"/>
          </p:cNvSpPr>
          <p:nvPr>
            <p:ph type="pic" sz="quarter" idx="13"/>
          </p:nvPr>
        </p:nvSpPr>
        <p:spPr>
          <a:xfrm>
            <a:off x="927100" y="1129553"/>
            <a:ext cx="6601968" cy="2980944"/>
          </a:xfrm>
        </p:spPr>
        <p:txBody>
          <a:bodyPr rtlCol="0">
            <a:normAutofit/>
          </a:bodyPr>
          <a:lstStyle>
            <a:lvl1pPr marL="0" indent="0">
              <a:buNone/>
              <a:defRPr sz="1800"/>
            </a:lvl1pPr>
          </a:lstStyle>
          <a:p>
            <a:pPr lvl="0"/>
            <a:r>
              <a:rPr lang="en-US" noProof="0" smtClean="0"/>
              <a:t>Click icon to add picture</a:t>
            </a:r>
            <a:endParaRPr noProof="0"/>
          </a:p>
        </p:txBody>
      </p:sp>
      <p:sp>
        <p:nvSpPr>
          <p:cNvPr id="7" name="Picture Placeholder 8"/>
          <p:cNvSpPr>
            <a:spLocks noGrp="1"/>
          </p:cNvSpPr>
          <p:nvPr>
            <p:ph type="pic" sz="quarter" idx="14"/>
          </p:nvPr>
        </p:nvSpPr>
        <p:spPr>
          <a:xfrm>
            <a:off x="7543800" y="1129553"/>
            <a:ext cx="1371600" cy="1481328"/>
          </a:xfrm>
        </p:spPr>
        <p:txBody>
          <a:bodyPr rtlCol="0">
            <a:normAutofit/>
          </a:bodyPr>
          <a:lstStyle>
            <a:lvl1pPr marL="0" indent="0">
              <a:buNone/>
              <a:defRPr sz="1800"/>
            </a:lvl1pPr>
          </a:lstStyle>
          <a:p>
            <a:pPr lvl="0"/>
            <a:r>
              <a:rPr lang="en-US" noProof="0" smtClean="0"/>
              <a:t>Click icon to add picture</a:t>
            </a:r>
            <a:endParaRPr noProof="0"/>
          </a:p>
        </p:txBody>
      </p:sp>
      <p:sp>
        <p:nvSpPr>
          <p:cNvPr id="8" name="Picture Placeholder 8"/>
          <p:cNvSpPr>
            <a:spLocks noGrp="1"/>
          </p:cNvSpPr>
          <p:nvPr>
            <p:ph type="pic" sz="quarter" idx="15"/>
          </p:nvPr>
        </p:nvSpPr>
        <p:spPr>
          <a:xfrm>
            <a:off x="7543800" y="2629169"/>
            <a:ext cx="1371600" cy="1481328"/>
          </a:xfrm>
        </p:spPr>
        <p:txBody>
          <a:bodyPr rtlCol="0">
            <a:normAutofit/>
          </a:bodyPr>
          <a:lstStyle>
            <a:lvl1pPr marL="0" indent="0">
              <a:buNone/>
              <a:defRPr sz="1800"/>
            </a:lvl1pPr>
          </a:lstStyle>
          <a:p>
            <a:pPr lvl="0"/>
            <a:r>
              <a:rPr lang="en-US" noProof="0" smtClean="0"/>
              <a:t>Click icon to add picture</a:t>
            </a:r>
            <a:endParaRPr noProof="0"/>
          </a:p>
        </p:txBody>
      </p:sp>
      <p:sp>
        <p:nvSpPr>
          <p:cNvPr id="10" name="Date Placeholder 3"/>
          <p:cNvSpPr>
            <a:spLocks noGrp="1"/>
          </p:cNvSpPr>
          <p:nvPr>
            <p:ph type="dt" sz="half" idx="16"/>
          </p:nvPr>
        </p:nvSpPr>
        <p:spPr/>
        <p:txBody>
          <a:bodyPr/>
          <a:lstStyle>
            <a:lvl1pPr>
              <a:defRPr/>
            </a:lvl1pPr>
          </a:lstStyle>
          <a:p>
            <a:pPr>
              <a:defRPr/>
            </a:pPr>
            <a:fld id="{360E228C-2E40-4B02-878F-84C33E369DEA}" type="datetimeFigureOut">
              <a:rPr lang="en-US"/>
              <a:pPr>
                <a:defRPr/>
              </a:pPr>
              <a:t>12/2/10</a:t>
            </a:fld>
            <a:endParaRPr lang="en-US"/>
          </a:p>
        </p:txBody>
      </p:sp>
      <p:sp>
        <p:nvSpPr>
          <p:cNvPr id="11" name="Footer Placeholder 4"/>
          <p:cNvSpPr>
            <a:spLocks noGrp="1"/>
          </p:cNvSpPr>
          <p:nvPr>
            <p:ph type="ftr" sz="quarter" idx="17"/>
          </p:nvPr>
        </p:nvSpPr>
        <p:spPr/>
        <p:txBody>
          <a:bodyPr/>
          <a:lstStyle>
            <a:lvl1pPr>
              <a:defRPr/>
            </a:lvl1pPr>
          </a:lstStyle>
          <a:p>
            <a:pPr>
              <a:defRPr/>
            </a:pP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lvl1pPr>
              <a:defRPr/>
            </a:lvl1pPr>
          </a:lstStyle>
          <a:p>
            <a:pPr>
              <a:defRPr/>
            </a:pPr>
            <a:fld id="{9CB11DBF-3CBE-404B-A957-1FD69AAEDB4C}" type="datetimeFigureOut">
              <a:rPr lang="en-US"/>
              <a:pPr>
                <a:defRPr/>
              </a:pPr>
              <a:t>12/2/10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EBF806D9-C0D2-4766-B439-921B55D31919}"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87553" y="1129554"/>
            <a:ext cx="914400" cy="5533278"/>
          </a:xfrm>
        </p:spPr>
        <p:txBody>
          <a:bodyPr vert="eaVert" lIns="274320" tIns="685800" bIns="685800"/>
          <a:lstStyle/>
          <a:p>
            <a:r>
              <a:rPr lang="en-US" smtClean="0"/>
              <a:t>Click to edit Master title style</a:t>
            </a:r>
            <a:endParaRPr/>
          </a:p>
        </p:txBody>
      </p:sp>
      <p:sp>
        <p:nvSpPr>
          <p:cNvPr id="3" name="Vertical Text Placeholder 2"/>
          <p:cNvSpPr>
            <a:spLocks noGrp="1"/>
          </p:cNvSpPr>
          <p:nvPr>
            <p:ph type="body" orient="vert" idx="1"/>
          </p:nvPr>
        </p:nvSpPr>
        <p:spPr>
          <a:xfrm>
            <a:off x="1117600" y="1734671"/>
            <a:ext cx="6426200" cy="454230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lvl1pPr>
              <a:defRPr/>
            </a:lvl1pPr>
          </a:lstStyle>
          <a:p>
            <a:pPr>
              <a:defRPr/>
            </a:pPr>
            <a:fld id="{A8B267BD-9018-4CD8-BCAF-7EDE50C73CC5}" type="datetimeFigureOut">
              <a:rPr lang="en-US"/>
              <a:pPr>
                <a:defRPr/>
              </a:pPr>
              <a:t>12/2/10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E579797F-47E6-45B8-BA2A-119145C475C6}"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lvl1pPr>
              <a:defRPr/>
            </a:lvl1pPr>
          </a:lstStyle>
          <a:p>
            <a:pPr>
              <a:defRPr/>
            </a:pPr>
            <a:fld id="{6BC25605-75A4-4835-8333-C5F560B3CF7D}" type="datetimeFigureOut">
              <a:rPr lang="en-US"/>
              <a:pPr>
                <a:defRPr/>
              </a:pPr>
              <a:t>12/2/10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6A16A448-8759-4A12-87A7-27A314A72451}"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Title Slide with Picture">
    <p:spTree>
      <p:nvGrpSpPr>
        <p:cNvPr id="1" name=""/>
        <p:cNvGrpSpPr/>
        <p:nvPr/>
      </p:nvGrpSpPr>
      <p:grpSpPr>
        <a:xfrm>
          <a:off x="0" y="0"/>
          <a:ext cx="0" cy="0"/>
          <a:chOff x="0" y="0"/>
          <a:chExt cx="0" cy="0"/>
        </a:xfrm>
      </p:grpSpPr>
      <p:sp>
        <p:nvSpPr>
          <p:cNvPr id="2" name="Title 1"/>
          <p:cNvSpPr>
            <a:spLocks noGrp="1"/>
          </p:cNvSpPr>
          <p:nvPr>
            <p:ph type="ctrTitle"/>
          </p:nvPr>
        </p:nvSpPr>
        <p:spPr>
          <a:xfrm>
            <a:off x="0" y="5025435"/>
            <a:ext cx="8915400" cy="914400"/>
          </a:xfrm>
        </p:spPr>
        <p:txBody>
          <a:bodyPr/>
          <a:lstStyle/>
          <a:p>
            <a:r>
              <a:rPr lang="en-US" smtClean="0"/>
              <a:t>Click to edit Master title style</a:t>
            </a:r>
            <a:endParaRPr/>
          </a:p>
        </p:txBody>
      </p:sp>
      <p:sp>
        <p:nvSpPr>
          <p:cNvPr id="3" name="Subtitle 2"/>
          <p:cNvSpPr>
            <a:spLocks noGrp="1"/>
          </p:cNvSpPr>
          <p:nvPr>
            <p:ph type="subTitle" idx="1"/>
          </p:nvPr>
        </p:nvSpPr>
        <p:spPr>
          <a:xfrm>
            <a:off x="914400" y="5943600"/>
            <a:ext cx="8001000" cy="914400"/>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91440" rIns="274320" bIns="91440" rtlCol="0"/>
          <a:lstStyle>
            <a:lvl1pPr marL="0" indent="0" algn="l" defTabSz="914400" rtl="0" eaLnBrk="1" latinLnBrk="0" hangingPunct="1">
              <a:spcBef>
                <a:spcPts val="300"/>
              </a:spcBef>
              <a:buNone/>
              <a:defRPr sz="18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9" name="Picture Placeholder 8"/>
          <p:cNvSpPr>
            <a:spLocks noGrp="1"/>
          </p:cNvSpPr>
          <p:nvPr>
            <p:ph type="pic" sz="quarter" idx="13"/>
          </p:nvPr>
        </p:nvSpPr>
        <p:spPr>
          <a:xfrm>
            <a:off x="927100" y="1129553"/>
            <a:ext cx="7988300" cy="3886200"/>
          </a:xfrm>
        </p:spPr>
        <p:txBody>
          <a:bodyPr rtlCol="0">
            <a:normAutofit/>
          </a:bodyPr>
          <a:lstStyle>
            <a:lvl1pPr marL="0" indent="0">
              <a:buNone/>
              <a:defRPr sz="1800"/>
            </a:lvl1pPr>
          </a:lstStyle>
          <a:p>
            <a:pPr lvl="0"/>
            <a:r>
              <a:rPr lang="en-US" noProof="0" smtClean="0"/>
              <a:t>Click icon to add picture</a:t>
            </a:r>
            <a:endParaRPr noProof="0"/>
          </a:p>
        </p:txBody>
      </p:sp>
      <p:sp>
        <p:nvSpPr>
          <p:cNvPr id="5" name="Date Placeholder 3"/>
          <p:cNvSpPr>
            <a:spLocks noGrp="1"/>
          </p:cNvSpPr>
          <p:nvPr>
            <p:ph type="dt" sz="half" idx="14"/>
          </p:nvPr>
        </p:nvSpPr>
        <p:spPr/>
        <p:txBody>
          <a:bodyPr/>
          <a:lstStyle>
            <a:lvl1pPr>
              <a:defRPr/>
            </a:lvl1pPr>
          </a:lstStyle>
          <a:p>
            <a:pPr>
              <a:defRPr/>
            </a:pPr>
            <a:fld id="{6C6D632F-8B8F-4748-9D08-0F32E0575567}" type="datetimeFigureOut">
              <a:rPr lang="en-US"/>
              <a:pPr>
                <a:defRPr/>
              </a:pPr>
              <a:t>12/2/10</a:t>
            </a:fld>
            <a:endParaRPr lang="en-US"/>
          </a:p>
        </p:txBody>
      </p:sp>
      <p:sp>
        <p:nvSpPr>
          <p:cNvPr id="6" name="Footer Placeholder 4"/>
          <p:cNvSpPr>
            <a:spLocks noGrp="1"/>
          </p:cNvSpPr>
          <p:nvPr>
            <p:ph type="ftr" sz="quarter" idx="15"/>
          </p:nvPr>
        </p:nvSpPr>
        <p:spPr/>
        <p:txBody>
          <a:bodyPr/>
          <a:lstStyle>
            <a:lvl1pPr>
              <a:defRPr/>
            </a:lvl1pPr>
          </a:lstStyle>
          <a:p>
            <a:pPr>
              <a:defRPr/>
            </a:pP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0" y="3200399"/>
            <a:ext cx="8915400" cy="2286000"/>
          </a:xfrm>
          <a:solidFill>
            <a:schemeClr val="tx2"/>
          </a:solidFill>
        </p:spPr>
        <p:txBody>
          <a:bodyPr rtlCol="0" anchor="b">
            <a:normAutofit/>
          </a:bodyPr>
          <a:lstStyle>
            <a:lvl1pPr marL="0" indent="0" algn="l" defTabSz="914400" rtl="0" eaLnBrk="1" latinLnBrk="0" hangingPunct="1">
              <a:spcBef>
                <a:spcPct val="0"/>
              </a:spcBef>
              <a:buNone/>
              <a:defRPr sz="3600" kern="1200">
                <a:solidFill>
                  <a:schemeClr val="bg1"/>
                </a:solidFill>
                <a:latin typeface="+mj-lt"/>
                <a:ea typeface="+mj-ea"/>
                <a:cs typeface="+mj-cs"/>
              </a:defRPr>
            </a:lvl1pPr>
          </a:lstStyle>
          <a:p>
            <a:r>
              <a:rPr lang="en-US" smtClean="0"/>
              <a:t>Click to edit Master title style</a:t>
            </a:r>
            <a:endParaRPr/>
          </a:p>
        </p:txBody>
      </p:sp>
      <p:sp>
        <p:nvSpPr>
          <p:cNvPr id="3" name="Text Placeholder 2"/>
          <p:cNvSpPr>
            <a:spLocks noGrp="1"/>
          </p:cNvSpPr>
          <p:nvPr>
            <p:ph type="body" idx="1"/>
          </p:nvPr>
        </p:nvSpPr>
        <p:spPr>
          <a:xfrm>
            <a:off x="914400" y="5484607"/>
            <a:ext cx="8001000" cy="777240"/>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91440" rIns="274320" bIns="91440" rtlCol="0" anchor="ctr">
            <a:normAutofit/>
          </a:bodyPr>
          <a:lstStyle>
            <a:lvl1pPr marL="0" indent="0" algn="l" defTabSz="914400" rtl="0" eaLnBrk="1" latinLnBrk="0" hangingPunct="1">
              <a:spcBef>
                <a:spcPts val="300"/>
              </a:spcBef>
              <a:buClr>
                <a:schemeClr val="accent1"/>
              </a:buClr>
              <a:buFont typeface="Wingdings 2" pitchFamily="18" charset="2"/>
              <a:buNone/>
              <a:defRPr sz="1800" kern="1200">
                <a:solidFill>
                  <a:schemeClr val="tx1">
                    <a:lumMod val="65000"/>
                    <a:lumOff val="35000"/>
                  </a:schemeClr>
                </a:solidFill>
                <a:latin typeface="+mn-lt"/>
                <a:ea typeface="+mn-ea"/>
                <a:cs typeface="+mn-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B43D1935-8D44-48B5-B724-4F735014B713}" type="datetimeFigureOut">
              <a:rPr lang="en-US"/>
              <a:pPr>
                <a:defRPr/>
              </a:pPr>
              <a:t>12/2/10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F7F1BA81-64BC-4E88-8D7F-6DA722B01F9B}" type="slidenum">
              <a:rPr lang="en-US"/>
              <a:pPr>
                <a:defRPr/>
              </a:pPr>
              <a:t>‹#›</a:t>
            </a:fld>
            <a:endParaRPr lang="en-US" sz="2400" dirty="0">
              <a:solidFill>
                <a:srgbClr val="FFFFFF"/>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1117600" y="2595563"/>
            <a:ext cx="3566160" cy="3681412"/>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Content Placeholder 3"/>
          <p:cNvSpPr>
            <a:spLocks noGrp="1"/>
          </p:cNvSpPr>
          <p:nvPr>
            <p:ph sz="half" idx="2"/>
          </p:nvPr>
        </p:nvSpPr>
        <p:spPr>
          <a:xfrm>
            <a:off x="5147534" y="2595563"/>
            <a:ext cx="3566160" cy="3681412"/>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3"/>
          <p:cNvSpPr>
            <a:spLocks noGrp="1"/>
          </p:cNvSpPr>
          <p:nvPr>
            <p:ph type="dt" sz="half" idx="10"/>
          </p:nvPr>
        </p:nvSpPr>
        <p:spPr/>
        <p:txBody>
          <a:bodyPr/>
          <a:lstStyle>
            <a:lvl1pPr>
              <a:defRPr/>
            </a:lvl1pPr>
          </a:lstStyle>
          <a:p>
            <a:pPr>
              <a:defRPr/>
            </a:pPr>
            <a:fld id="{66F1EA2D-44A9-4B30-B217-EB9C2BE53227}" type="datetimeFigureOut">
              <a:rPr lang="en-US"/>
              <a:pPr>
                <a:defRPr/>
              </a:pPr>
              <a:t>12/2/10</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4AD3297D-FDCB-4330-85DA-200F03CE96EC}"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cxnSp>
        <p:nvCxnSpPr>
          <p:cNvPr id="7" name="Straight Connector 6"/>
          <p:cNvCxnSpPr/>
          <p:nvPr/>
        </p:nvCxnSpPr>
        <p:spPr>
          <a:xfrm>
            <a:off x="1211263" y="2905125"/>
            <a:ext cx="338455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238750" y="2905125"/>
            <a:ext cx="3382963"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1211263" y="2905125"/>
            <a:ext cx="338455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5238750" y="2905125"/>
            <a:ext cx="3382963"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1211263" y="2905125"/>
            <a:ext cx="338455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5238750" y="2905125"/>
            <a:ext cx="3382963"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1120588" y="2017713"/>
            <a:ext cx="3566160" cy="877887"/>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120588" y="3065929"/>
            <a:ext cx="3566160" cy="3211046"/>
          </a:xfrm>
        </p:spPr>
        <p:txBody>
          <a:bodyPr>
            <a:normAutofit/>
          </a:bodyPr>
          <a:lstStyle>
            <a:lvl1pPr>
              <a:defRPr sz="18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Text Placeholder 4"/>
          <p:cNvSpPr>
            <a:spLocks noGrp="1"/>
          </p:cNvSpPr>
          <p:nvPr>
            <p:ph type="body" sz="quarter" idx="3"/>
          </p:nvPr>
        </p:nvSpPr>
        <p:spPr>
          <a:xfrm>
            <a:off x="5147534" y="2017713"/>
            <a:ext cx="3566160" cy="877887"/>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147534" y="3065929"/>
            <a:ext cx="3566160" cy="3211046"/>
          </a:xfrm>
        </p:spPr>
        <p:txBody>
          <a:bodyPr>
            <a:normAutofit/>
          </a:bodyPr>
          <a:lstStyle>
            <a:lvl1pPr>
              <a:defRPr sz="18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13" name="Date Placeholder 6"/>
          <p:cNvSpPr>
            <a:spLocks noGrp="1"/>
          </p:cNvSpPr>
          <p:nvPr>
            <p:ph type="dt" sz="half" idx="10"/>
          </p:nvPr>
        </p:nvSpPr>
        <p:spPr/>
        <p:txBody>
          <a:bodyPr/>
          <a:lstStyle>
            <a:lvl1pPr>
              <a:defRPr/>
            </a:lvl1pPr>
          </a:lstStyle>
          <a:p>
            <a:pPr>
              <a:defRPr/>
            </a:pPr>
            <a:fld id="{AB9F6D10-5657-40BA-AF2D-AD9F7C1F14B5}" type="datetimeFigureOut">
              <a:rPr lang="en-US"/>
              <a:pPr>
                <a:defRPr/>
              </a:pPr>
              <a:t>12/2/10</a:t>
            </a:fld>
            <a:endParaRPr lang="en-US"/>
          </a:p>
        </p:txBody>
      </p:sp>
      <p:sp>
        <p:nvSpPr>
          <p:cNvPr id="14" name="Footer Placeholder 7"/>
          <p:cNvSpPr>
            <a:spLocks noGrp="1"/>
          </p:cNvSpPr>
          <p:nvPr>
            <p:ph type="ftr" sz="quarter" idx="11"/>
          </p:nvPr>
        </p:nvSpPr>
        <p:spPr/>
        <p:txBody>
          <a:bodyPr/>
          <a:lstStyle>
            <a:lvl1pPr>
              <a:defRPr/>
            </a:lvl1pPr>
          </a:lstStyle>
          <a:p>
            <a:pPr>
              <a:defRPr/>
            </a:pPr>
            <a:endParaRPr lang="en-US"/>
          </a:p>
        </p:txBody>
      </p:sp>
      <p:sp>
        <p:nvSpPr>
          <p:cNvPr id="15" name="Slide Number Placeholder 8"/>
          <p:cNvSpPr>
            <a:spLocks noGrp="1"/>
          </p:cNvSpPr>
          <p:nvPr>
            <p:ph type="sldNum" sz="quarter" idx="12"/>
          </p:nvPr>
        </p:nvSpPr>
        <p:spPr/>
        <p:txBody>
          <a:bodyPr/>
          <a:lstStyle>
            <a:lvl1pPr>
              <a:defRPr/>
            </a:lvl1pPr>
          </a:lstStyle>
          <a:p>
            <a:pPr>
              <a:defRPr/>
            </a:pPr>
            <a:fld id="{B3A5E761-2516-4E63-BDC7-3A6FA56A68B4}"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Date Placeholder 3"/>
          <p:cNvSpPr>
            <a:spLocks noGrp="1"/>
          </p:cNvSpPr>
          <p:nvPr>
            <p:ph type="dt" sz="half" idx="10"/>
          </p:nvPr>
        </p:nvSpPr>
        <p:spPr/>
        <p:txBody>
          <a:bodyPr/>
          <a:lstStyle>
            <a:lvl1pPr>
              <a:defRPr/>
            </a:lvl1pPr>
          </a:lstStyle>
          <a:p>
            <a:pPr>
              <a:defRPr/>
            </a:pPr>
            <a:fld id="{B30F4C00-FA2D-493B-99B9-0EF1FBC8A1A7}" type="datetimeFigureOut">
              <a:rPr lang="en-US"/>
              <a:pPr>
                <a:defRPr/>
              </a:pPr>
              <a:t>12/2/10</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A3CCC0BA-93D1-45EF-A3C9-0EDBEC855455}"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32606814-F296-4904-8412-1B86EE5CDD50}" type="datetimeFigureOut">
              <a:rPr lang="en-US"/>
              <a:pPr>
                <a:defRPr/>
              </a:pPr>
              <a:t>12/2/10</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CB500F90-B362-4A67-8E15-F751247625E9}"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0" y="1124712"/>
            <a:ext cx="8915400" cy="914400"/>
          </a:xfrm>
          <a:solidFill>
            <a:schemeClr val="tx2"/>
          </a:solidFill>
        </p:spPr>
        <p:txBody>
          <a:bodyPr rtlCol="0">
            <a:normAutofit/>
          </a:bodyPr>
          <a:lstStyle>
            <a:lvl1pPr marL="0" indent="0" algn="l" defTabSz="914400" rtl="0" eaLnBrk="1" latinLnBrk="0" hangingPunct="1">
              <a:spcBef>
                <a:spcPct val="0"/>
              </a:spcBef>
              <a:buNone/>
              <a:defRPr sz="3600" kern="1200">
                <a:solidFill>
                  <a:schemeClr val="bg1"/>
                </a:solidFill>
                <a:latin typeface="+mj-lt"/>
                <a:ea typeface="+mj-ea"/>
                <a:cs typeface="+mj-cs"/>
              </a:defRPr>
            </a:lvl1pPr>
          </a:lstStyle>
          <a:p>
            <a:r>
              <a:rPr lang="en-US" smtClean="0"/>
              <a:t>Click to edit Master title style</a:t>
            </a:r>
            <a:endParaRPr/>
          </a:p>
        </p:txBody>
      </p:sp>
      <p:sp>
        <p:nvSpPr>
          <p:cNvPr id="3" name="Content Placeholder 2"/>
          <p:cNvSpPr>
            <a:spLocks noGrp="1"/>
          </p:cNvSpPr>
          <p:nvPr>
            <p:ph idx="1"/>
          </p:nvPr>
        </p:nvSpPr>
        <p:spPr>
          <a:xfrm>
            <a:off x="5147534" y="2590800"/>
            <a:ext cx="3566160" cy="3686175"/>
          </a:xfrm>
        </p:spPr>
        <p:txBody>
          <a:bodyPr/>
          <a:lstStyle>
            <a:lvl1pPr>
              <a:defRPr sz="1800"/>
            </a:lvl1pPr>
            <a:lvl2pPr>
              <a:defRPr sz="18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Text Placeholder 3"/>
          <p:cNvSpPr>
            <a:spLocks noGrp="1"/>
          </p:cNvSpPr>
          <p:nvPr>
            <p:ph type="body" sz="half" idx="2"/>
          </p:nvPr>
        </p:nvSpPr>
        <p:spPr>
          <a:xfrm>
            <a:off x="900952" y="2039111"/>
            <a:ext cx="3566160" cy="4224528"/>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274320" rIns="274320" bIns="274320" rtlCol="0">
            <a:normAutofit/>
          </a:bodyPr>
          <a:lstStyle>
            <a:lvl1pPr marL="0" indent="0" algn="l" defTabSz="914400" rtl="0" eaLnBrk="1" latinLnBrk="0" hangingPunct="1">
              <a:spcBef>
                <a:spcPts val="2000"/>
              </a:spcBef>
              <a:buClr>
                <a:schemeClr val="accent1"/>
              </a:buClr>
              <a:buFont typeface="Wingdings 2" pitchFamily="18" charset="2"/>
              <a:buNone/>
              <a:defRPr sz="1800" kern="1200">
                <a:solidFill>
                  <a:schemeClr val="tx1">
                    <a:lumMod val="65000"/>
                    <a:lumOff val="35000"/>
                  </a:schemeClr>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384C4B6B-ED0D-47FA-B7FA-E79CC4B45389}" type="datetimeFigureOut">
              <a:rPr lang="en-US"/>
              <a:pPr>
                <a:defRPr/>
              </a:pPr>
              <a:t>12/2/10</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94D80802-4113-4D1A-B6F6-367A7A6DBE30}"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0" y="1123950"/>
            <a:ext cx="8913813" cy="914400"/>
          </a:xfrm>
          <a:prstGeom prst="rect">
            <a:avLst/>
          </a:prstGeom>
          <a:solidFill>
            <a:schemeClr val="tx2"/>
          </a:solidFill>
          <a:ln w="9525">
            <a:noFill/>
            <a:miter lim="800000"/>
            <a:headEnd/>
            <a:tailEnd/>
          </a:ln>
        </p:spPr>
        <p:txBody>
          <a:bodyPr vert="horz" wrap="square" lIns="1188720" tIns="45720" rIns="274320" bIns="45720" numCol="1" anchor="ctr" anchorCtr="0" compatLnSpc="1">
            <a:prstTxWarp prst="textNoShape">
              <a:avLst/>
            </a:prstTxWarp>
          </a:bodyPr>
          <a:lstStyle/>
          <a:p>
            <a:pPr lvl="0"/>
            <a:r>
              <a:rPr lang="en-US"/>
              <a:t>Click to edit Master title style</a:t>
            </a:r>
          </a:p>
        </p:txBody>
      </p:sp>
      <p:sp>
        <p:nvSpPr>
          <p:cNvPr id="1027" name="Text Placeholder 2"/>
          <p:cNvSpPr>
            <a:spLocks noGrp="1"/>
          </p:cNvSpPr>
          <p:nvPr>
            <p:ph type="body" idx="1"/>
          </p:nvPr>
        </p:nvSpPr>
        <p:spPr bwMode="auto">
          <a:xfrm>
            <a:off x="1114425" y="2595563"/>
            <a:ext cx="7610475" cy="36703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580188" y="188913"/>
            <a:ext cx="2133600" cy="365125"/>
          </a:xfrm>
          <a:prstGeom prst="rect">
            <a:avLst/>
          </a:prstGeom>
        </p:spPr>
        <p:txBody>
          <a:bodyPr vert="horz" lIns="91440" tIns="45720" rIns="91440" bIns="45720" rtlCol="0" anchor="ctr"/>
          <a:lstStyle>
            <a:lvl1pPr algn="r" fontAlgn="auto">
              <a:spcBef>
                <a:spcPts val="0"/>
              </a:spcBef>
              <a:spcAft>
                <a:spcPts val="0"/>
              </a:spcAft>
              <a:defRPr sz="1000">
                <a:solidFill>
                  <a:schemeClr val="tx1">
                    <a:lumMod val="65000"/>
                    <a:lumOff val="35000"/>
                  </a:schemeClr>
                </a:solidFill>
                <a:latin typeface="+mn-lt"/>
                <a:ea typeface="+mn-ea"/>
                <a:cs typeface="+mn-cs"/>
              </a:defRPr>
            </a:lvl1pPr>
          </a:lstStyle>
          <a:p>
            <a:pPr>
              <a:defRPr/>
            </a:pPr>
            <a:fld id="{FB0B2269-EA71-4CC0-9A65-BDEBF41B0109}" type="datetimeFigureOut">
              <a:rPr lang="en-US"/>
              <a:pPr>
                <a:defRPr/>
              </a:pPr>
              <a:t>12/2/10</a:t>
            </a:fld>
            <a:endParaRPr lang="en-US"/>
          </a:p>
        </p:txBody>
      </p:sp>
      <p:sp>
        <p:nvSpPr>
          <p:cNvPr id="5" name="Footer Placeholder 4"/>
          <p:cNvSpPr>
            <a:spLocks noGrp="1"/>
          </p:cNvSpPr>
          <p:nvPr>
            <p:ph type="ftr" sz="quarter" idx="3"/>
          </p:nvPr>
        </p:nvSpPr>
        <p:spPr>
          <a:xfrm>
            <a:off x="1120775" y="188913"/>
            <a:ext cx="2895600" cy="365125"/>
          </a:xfrm>
          <a:prstGeom prst="rect">
            <a:avLst/>
          </a:prstGeom>
        </p:spPr>
        <p:txBody>
          <a:bodyPr vert="horz" lIns="91440" tIns="45720" rIns="91440" bIns="45720" rtlCol="0" anchor="ctr"/>
          <a:lstStyle>
            <a:lvl1pPr algn="l" fontAlgn="auto">
              <a:spcBef>
                <a:spcPts val="0"/>
              </a:spcBef>
              <a:spcAft>
                <a:spcPts val="0"/>
              </a:spcAft>
              <a:defRPr sz="1000">
                <a:solidFill>
                  <a:schemeClr val="tx1">
                    <a:lumMod val="65000"/>
                    <a:lumOff val="35000"/>
                  </a:schemeClr>
                </a:solidFill>
                <a:latin typeface="+mn-lt"/>
                <a:ea typeface="+mn-ea"/>
                <a:cs typeface="+mn-cs"/>
              </a:defRPr>
            </a:lvl1pPr>
          </a:lstStyle>
          <a:p>
            <a:pPr>
              <a:defRPr/>
            </a:pPr>
            <a:endParaRPr lang="en-US"/>
          </a:p>
        </p:txBody>
      </p:sp>
      <p:sp>
        <p:nvSpPr>
          <p:cNvPr id="6" name="Slide Number Placeholder 5"/>
          <p:cNvSpPr>
            <a:spLocks noGrp="1"/>
          </p:cNvSpPr>
          <p:nvPr>
            <p:ph type="sldNum" sz="quarter" idx="4"/>
          </p:nvPr>
        </p:nvSpPr>
        <p:spPr>
          <a:xfrm>
            <a:off x="8789988" y="6569075"/>
            <a:ext cx="457200" cy="365125"/>
          </a:xfrm>
          <a:prstGeom prst="rect">
            <a:avLst/>
          </a:prstGeom>
        </p:spPr>
        <p:txBody>
          <a:bodyPr vert="horz" lIns="91440" tIns="45720" rIns="91440" bIns="45720" rtlCol="0" anchor="ctr"/>
          <a:lstStyle>
            <a:lvl1pPr algn="ctr" fontAlgn="auto">
              <a:spcBef>
                <a:spcPts val="0"/>
              </a:spcBef>
              <a:spcAft>
                <a:spcPts val="0"/>
              </a:spcAft>
              <a:defRPr sz="800">
                <a:solidFill>
                  <a:schemeClr val="tx1">
                    <a:lumMod val="65000"/>
                    <a:lumOff val="35000"/>
                  </a:schemeClr>
                </a:solidFill>
                <a:latin typeface="+mn-lt"/>
                <a:ea typeface="+mn-ea"/>
                <a:cs typeface="+mn-cs"/>
              </a:defRPr>
            </a:lvl1pPr>
          </a:lstStyle>
          <a:p>
            <a:pPr>
              <a:defRPr/>
            </a:pPr>
            <a:fld id="{D8C8AAB0-8A33-4DA6-9F91-2AC186B2DE89}" type="slidenum">
              <a:rPr lang="en-US"/>
              <a:pPr>
                <a:defRPr/>
              </a:pPr>
              <a:t>‹#›</a:t>
            </a:fld>
            <a:endParaRPr lang="en-US"/>
          </a:p>
        </p:txBody>
      </p:sp>
      <p:sp>
        <p:nvSpPr>
          <p:cNvPr id="7" name="Rectangle 6"/>
          <p:cNvSpPr/>
          <p:nvPr/>
        </p:nvSpPr>
        <p:spPr>
          <a:xfrm>
            <a:off x="914400" y="0"/>
            <a:ext cx="7999413" cy="182563"/>
          </a:xfrm>
          <a:prstGeom prst="rect">
            <a:avLst/>
          </a:prstGeom>
          <a:solidFill>
            <a:schemeClr val="bg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sz="1800"/>
          </a:p>
        </p:txBody>
      </p:sp>
      <p:sp>
        <p:nvSpPr>
          <p:cNvPr id="8" name="Rectangle 7"/>
          <p:cNvSpPr/>
          <p:nvPr/>
        </p:nvSpPr>
        <p:spPr>
          <a:xfrm>
            <a:off x="914400" y="6675438"/>
            <a:ext cx="7999413" cy="182562"/>
          </a:xfrm>
          <a:prstGeom prst="rect">
            <a:avLst/>
          </a:prstGeo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sz="1800"/>
          </a:p>
        </p:txBody>
      </p:sp>
    </p:spTree>
  </p:cSld>
  <p:clrMap bg1="lt1" tx1="dk1" bg2="lt2" tx2="dk2" accent1="accent1" accent2="accent2" accent3="accent3" accent4="accent4" accent5="accent5" accent6="accent6" hlink="hlink" folHlink="folHlink"/>
  <p:sldLayoutIdLst>
    <p:sldLayoutId id="2147483975" r:id="rId1"/>
    <p:sldLayoutId id="2147483974" r:id="rId2"/>
    <p:sldLayoutId id="2147483976" r:id="rId3"/>
    <p:sldLayoutId id="2147483977" r:id="rId4"/>
    <p:sldLayoutId id="2147483973" r:id="rId5"/>
    <p:sldLayoutId id="2147483978" r:id="rId6"/>
    <p:sldLayoutId id="2147483972" r:id="rId7"/>
    <p:sldLayoutId id="2147483971" r:id="rId8"/>
    <p:sldLayoutId id="2147483970" r:id="rId9"/>
    <p:sldLayoutId id="2147483969" r:id="rId10"/>
    <p:sldLayoutId id="2147483979" r:id="rId11"/>
    <p:sldLayoutId id="2147483980" r:id="rId12"/>
    <p:sldLayoutId id="2147483981" r:id="rId13"/>
    <p:sldLayoutId id="2147483968" r:id="rId14"/>
    <p:sldLayoutId id="2147483967" r:id="rId15"/>
  </p:sldLayoutIdLst>
  <p:txStyles>
    <p:titleStyle>
      <a:lvl1pPr algn="l" rtl="0" eaLnBrk="0" fontAlgn="base" hangingPunct="0">
        <a:spcBef>
          <a:spcPct val="0"/>
        </a:spcBef>
        <a:spcAft>
          <a:spcPct val="0"/>
        </a:spcAft>
        <a:defRPr sz="3600" kern="1200">
          <a:solidFill>
            <a:schemeClr val="bg1"/>
          </a:solidFill>
          <a:latin typeface="+mj-lt"/>
          <a:ea typeface="ＭＳ Ｐゴシック" pitchFamily="-123" charset="-128"/>
          <a:cs typeface="ＭＳ Ｐゴシック" pitchFamily="-123" charset="-128"/>
        </a:defRPr>
      </a:lvl1pPr>
      <a:lvl2pPr algn="l" rtl="0" eaLnBrk="0" fontAlgn="base" hangingPunct="0">
        <a:spcBef>
          <a:spcPct val="0"/>
        </a:spcBef>
        <a:spcAft>
          <a:spcPct val="0"/>
        </a:spcAft>
        <a:defRPr sz="3600">
          <a:solidFill>
            <a:schemeClr val="bg1"/>
          </a:solidFill>
          <a:latin typeface="Century Gothic" pitchFamily="-123" charset="0"/>
          <a:ea typeface="ＭＳ Ｐゴシック" pitchFamily="-123" charset="-128"/>
          <a:cs typeface="ＭＳ Ｐゴシック" pitchFamily="-123" charset="-128"/>
        </a:defRPr>
      </a:lvl2pPr>
      <a:lvl3pPr algn="l" rtl="0" eaLnBrk="0" fontAlgn="base" hangingPunct="0">
        <a:spcBef>
          <a:spcPct val="0"/>
        </a:spcBef>
        <a:spcAft>
          <a:spcPct val="0"/>
        </a:spcAft>
        <a:defRPr sz="3600">
          <a:solidFill>
            <a:schemeClr val="bg1"/>
          </a:solidFill>
          <a:latin typeface="Century Gothic" pitchFamily="-123" charset="0"/>
          <a:ea typeface="ＭＳ Ｐゴシック" pitchFamily="-123" charset="-128"/>
          <a:cs typeface="ＭＳ Ｐゴシック" pitchFamily="-123" charset="-128"/>
        </a:defRPr>
      </a:lvl3pPr>
      <a:lvl4pPr algn="l" rtl="0" eaLnBrk="0" fontAlgn="base" hangingPunct="0">
        <a:spcBef>
          <a:spcPct val="0"/>
        </a:spcBef>
        <a:spcAft>
          <a:spcPct val="0"/>
        </a:spcAft>
        <a:defRPr sz="3600">
          <a:solidFill>
            <a:schemeClr val="bg1"/>
          </a:solidFill>
          <a:latin typeface="Century Gothic" pitchFamily="-123" charset="0"/>
          <a:ea typeface="ＭＳ Ｐゴシック" pitchFamily="-123" charset="-128"/>
          <a:cs typeface="ＭＳ Ｐゴシック" pitchFamily="-123" charset="-128"/>
        </a:defRPr>
      </a:lvl4pPr>
      <a:lvl5pPr algn="l" rtl="0" eaLnBrk="0" fontAlgn="base" hangingPunct="0">
        <a:spcBef>
          <a:spcPct val="0"/>
        </a:spcBef>
        <a:spcAft>
          <a:spcPct val="0"/>
        </a:spcAft>
        <a:defRPr sz="3600">
          <a:solidFill>
            <a:schemeClr val="bg1"/>
          </a:solidFill>
          <a:latin typeface="Century Gothic" pitchFamily="-123" charset="0"/>
          <a:ea typeface="ＭＳ Ｐゴシック" pitchFamily="-123" charset="-128"/>
          <a:cs typeface="ＭＳ Ｐゴシック" pitchFamily="-123" charset="-128"/>
        </a:defRPr>
      </a:lvl5pPr>
      <a:lvl6pPr marL="457200" algn="l" rtl="0" fontAlgn="base">
        <a:spcBef>
          <a:spcPct val="0"/>
        </a:spcBef>
        <a:spcAft>
          <a:spcPct val="0"/>
        </a:spcAft>
        <a:defRPr sz="3600">
          <a:solidFill>
            <a:schemeClr val="bg1"/>
          </a:solidFill>
          <a:latin typeface="Century Gothic" pitchFamily="-123" charset="0"/>
          <a:ea typeface="ＭＳ Ｐゴシック" pitchFamily="-123" charset="-128"/>
          <a:cs typeface="ＭＳ Ｐゴシック" pitchFamily="-123" charset="-128"/>
        </a:defRPr>
      </a:lvl6pPr>
      <a:lvl7pPr marL="914400" algn="l" rtl="0" fontAlgn="base">
        <a:spcBef>
          <a:spcPct val="0"/>
        </a:spcBef>
        <a:spcAft>
          <a:spcPct val="0"/>
        </a:spcAft>
        <a:defRPr sz="3600">
          <a:solidFill>
            <a:schemeClr val="bg1"/>
          </a:solidFill>
          <a:latin typeface="Century Gothic" pitchFamily="-123" charset="0"/>
          <a:ea typeface="ＭＳ Ｐゴシック" pitchFamily="-123" charset="-128"/>
          <a:cs typeface="ＭＳ Ｐゴシック" pitchFamily="-123" charset="-128"/>
        </a:defRPr>
      </a:lvl7pPr>
      <a:lvl8pPr marL="1371600" algn="l" rtl="0" fontAlgn="base">
        <a:spcBef>
          <a:spcPct val="0"/>
        </a:spcBef>
        <a:spcAft>
          <a:spcPct val="0"/>
        </a:spcAft>
        <a:defRPr sz="3600">
          <a:solidFill>
            <a:schemeClr val="bg1"/>
          </a:solidFill>
          <a:latin typeface="Century Gothic" pitchFamily="-123" charset="0"/>
          <a:ea typeface="ＭＳ Ｐゴシック" pitchFamily="-123" charset="-128"/>
          <a:cs typeface="ＭＳ Ｐゴシック" pitchFamily="-123" charset="-128"/>
        </a:defRPr>
      </a:lvl8pPr>
      <a:lvl9pPr marL="1828800" algn="l" rtl="0" fontAlgn="base">
        <a:spcBef>
          <a:spcPct val="0"/>
        </a:spcBef>
        <a:spcAft>
          <a:spcPct val="0"/>
        </a:spcAft>
        <a:defRPr sz="3600">
          <a:solidFill>
            <a:schemeClr val="bg1"/>
          </a:solidFill>
          <a:latin typeface="Century Gothic" pitchFamily="-123" charset="0"/>
          <a:ea typeface="ＭＳ Ｐゴシック" pitchFamily="-123" charset="-128"/>
          <a:cs typeface="ＭＳ Ｐゴシック" pitchFamily="-123" charset="-128"/>
        </a:defRPr>
      </a:lvl9pPr>
    </p:titleStyle>
    <p:bodyStyle>
      <a:lvl1pPr marL="342900" indent="-342900" algn="l" rtl="0" eaLnBrk="0" fontAlgn="base" hangingPunct="0">
        <a:spcBef>
          <a:spcPts val="2000"/>
        </a:spcBef>
        <a:spcAft>
          <a:spcPct val="0"/>
        </a:spcAft>
        <a:buClr>
          <a:schemeClr val="accent1"/>
        </a:buClr>
        <a:buFont typeface="Wingdings 2" pitchFamily="-123" charset="2"/>
        <a:buChar char=""/>
        <a:defRPr sz="2000" kern="1200">
          <a:solidFill>
            <a:srgbClr val="595959"/>
          </a:solidFill>
          <a:latin typeface="+mn-lt"/>
          <a:ea typeface="ＭＳ Ｐゴシック" pitchFamily="-123" charset="-128"/>
          <a:cs typeface="ＭＳ Ｐゴシック" pitchFamily="-123" charset="-128"/>
        </a:defRPr>
      </a:lvl1pPr>
      <a:lvl2pPr marL="685800" indent="-336550" algn="l" rtl="0" eaLnBrk="0" fontAlgn="base" hangingPunct="0">
        <a:spcBef>
          <a:spcPts val="600"/>
        </a:spcBef>
        <a:spcAft>
          <a:spcPct val="0"/>
        </a:spcAft>
        <a:buClr>
          <a:srgbClr val="51640B"/>
        </a:buClr>
        <a:buFont typeface="Wingdings 2" pitchFamily="-123" charset="2"/>
        <a:buChar char=""/>
        <a:defRPr kern="1200">
          <a:solidFill>
            <a:srgbClr val="595959"/>
          </a:solidFill>
          <a:latin typeface="+mn-lt"/>
          <a:ea typeface="ＭＳ Ｐゴシック" pitchFamily="-123" charset="-128"/>
          <a:cs typeface="+mn-cs"/>
        </a:defRPr>
      </a:lvl2pPr>
      <a:lvl3pPr marL="1035050" indent="-349250" algn="l" rtl="0" eaLnBrk="0" fontAlgn="base" hangingPunct="0">
        <a:spcBef>
          <a:spcPts val="600"/>
        </a:spcBef>
        <a:spcAft>
          <a:spcPct val="0"/>
        </a:spcAft>
        <a:buClr>
          <a:schemeClr val="accent1"/>
        </a:buClr>
        <a:buFont typeface="Wingdings 2" pitchFamily="-123" charset="2"/>
        <a:buChar char=""/>
        <a:defRPr kern="1200">
          <a:solidFill>
            <a:srgbClr val="595959"/>
          </a:solidFill>
          <a:latin typeface="+mn-lt"/>
          <a:ea typeface="ＭＳ Ｐゴシック" pitchFamily="-123" charset="-128"/>
          <a:cs typeface="+mn-cs"/>
        </a:defRPr>
      </a:lvl3pPr>
      <a:lvl4pPr marL="1371600" indent="-336550" algn="l" rtl="0" eaLnBrk="0" fontAlgn="base" hangingPunct="0">
        <a:spcBef>
          <a:spcPts val="600"/>
        </a:spcBef>
        <a:spcAft>
          <a:spcPct val="0"/>
        </a:spcAft>
        <a:buClr>
          <a:srgbClr val="51640B"/>
        </a:buClr>
        <a:buFont typeface="Wingdings 2" pitchFamily="-123" charset="2"/>
        <a:buChar char=""/>
        <a:defRPr kern="1200">
          <a:solidFill>
            <a:srgbClr val="595959"/>
          </a:solidFill>
          <a:latin typeface="+mn-lt"/>
          <a:ea typeface="ＭＳ Ｐゴシック" pitchFamily="-123" charset="-128"/>
          <a:cs typeface="+mn-cs"/>
        </a:defRPr>
      </a:lvl4pPr>
      <a:lvl5pPr marL="1720850" indent="-349250" algn="l" rtl="0" eaLnBrk="0" fontAlgn="base" hangingPunct="0">
        <a:spcBef>
          <a:spcPts val="600"/>
        </a:spcBef>
        <a:spcAft>
          <a:spcPct val="0"/>
        </a:spcAft>
        <a:buClr>
          <a:schemeClr val="accent1"/>
        </a:buClr>
        <a:buFont typeface="Wingdings 2" pitchFamily="-123" charset="2"/>
        <a:buChar char=""/>
        <a:defRPr kern="1200">
          <a:solidFill>
            <a:srgbClr val="595959"/>
          </a:solidFill>
          <a:latin typeface="+mn-lt"/>
          <a:ea typeface="ＭＳ Ｐゴシック" pitchFamily="-123"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0.xml"/><Relationship Id="rId3" Type="http://schemas.openxmlformats.org/officeDocument/2006/relationships/image" Target="../media/image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1.xml"/><Relationship Id="rId3" Type="http://schemas.openxmlformats.org/officeDocument/2006/relationships/image" Target="../media/image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2.xml"/><Relationship Id="rId3" Type="http://schemas.openxmlformats.org/officeDocument/2006/relationships/image" Target="../media/image4.png"/><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3.xml"/><Relationship Id="rId3" Type="http://schemas.openxmlformats.org/officeDocument/2006/relationships/image" Target="../media/image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4.xml"/><Relationship Id="rId3" Type="http://schemas.openxmlformats.org/officeDocument/2006/relationships/image" Target="../media/image6.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7.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6.xml"/><Relationship Id="rId3" Type="http://schemas.openxmlformats.org/officeDocument/2006/relationships/image" Target="../media/image6.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8.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9.xml"/><Relationship Id="rId3"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455738"/>
            <a:ext cx="9144000" cy="1579562"/>
          </a:xfrm>
        </p:spPr>
        <p:txBody>
          <a:bodyPr rtlCol="0">
            <a:normAutofit fontScale="90000"/>
          </a:bodyPr>
          <a:lstStyle/>
          <a:p>
            <a:pPr eaLnBrk="1" fontAlgn="auto" hangingPunct="1">
              <a:spcAft>
                <a:spcPts val="0"/>
              </a:spcAft>
              <a:defRPr/>
            </a:pPr>
            <a:r>
              <a:rPr lang="en-US" dirty="0" smtClean="0">
                <a:ea typeface="+mj-ea"/>
                <a:cs typeface="+mj-cs"/>
              </a:rPr>
              <a:t>The Frequency Dependence of </a:t>
            </a:r>
            <a:r>
              <a:rPr lang="en-US" dirty="0" err="1" smtClean="0">
                <a:ea typeface="+mj-ea"/>
                <a:cs typeface="+mj-cs"/>
              </a:rPr>
              <a:t>Osmo</a:t>
            </a:r>
            <a:r>
              <a:rPr lang="en-US" dirty="0" smtClean="0">
                <a:ea typeface="+mj-ea"/>
                <a:cs typeface="+mj-cs"/>
              </a:rPr>
              <a:t>-Adaptation in </a:t>
            </a:r>
            <a:r>
              <a:rPr lang="en-US" dirty="0" err="1" smtClean="0">
                <a:ea typeface="+mj-ea"/>
                <a:cs typeface="+mj-cs"/>
              </a:rPr>
              <a:t>Saccharomyces</a:t>
            </a:r>
            <a:r>
              <a:rPr lang="en-US" dirty="0" smtClean="0">
                <a:ea typeface="+mj-ea"/>
                <a:cs typeface="+mj-cs"/>
              </a:rPr>
              <a:t> </a:t>
            </a:r>
            <a:r>
              <a:rPr lang="en-US" dirty="0" err="1" smtClean="0">
                <a:ea typeface="+mj-ea"/>
                <a:cs typeface="+mj-cs"/>
              </a:rPr>
              <a:t>cerevisiae</a:t>
            </a:r>
            <a:endParaRPr lang="en-US" dirty="0">
              <a:ea typeface="+mj-ea"/>
              <a:cs typeface="+mj-cs"/>
            </a:endParaRPr>
          </a:p>
        </p:txBody>
      </p:sp>
      <p:sp>
        <p:nvSpPr>
          <p:cNvPr id="3" name="Subtitle 2"/>
          <p:cNvSpPr>
            <a:spLocks noGrp="1"/>
          </p:cNvSpPr>
          <p:nvPr>
            <p:ph type="subTitle" idx="1"/>
          </p:nvPr>
        </p:nvSpPr>
        <p:spPr>
          <a:xfrm>
            <a:off x="1143000" y="3035300"/>
            <a:ext cx="8001000" cy="3822700"/>
          </a:xfrm>
        </p:spPr>
        <p:txBody>
          <a:bodyPr/>
          <a:lstStyle/>
          <a:p>
            <a:pPr fontAlgn="auto">
              <a:spcAft>
                <a:spcPts val="0"/>
              </a:spcAft>
              <a:defRPr/>
            </a:pPr>
            <a:r>
              <a:rPr lang="en-US" dirty="0" smtClean="0"/>
              <a:t>Alexander van </a:t>
            </a:r>
            <a:r>
              <a:rPr lang="en-US" dirty="0" err="1" smtClean="0"/>
              <a:t>Oudenaarden</a:t>
            </a:r>
            <a:r>
              <a:rPr lang="en-US" dirty="0" smtClean="0"/>
              <a:t> Lab</a:t>
            </a:r>
          </a:p>
          <a:p>
            <a:pPr fontAlgn="auto">
              <a:spcAft>
                <a:spcPts val="0"/>
              </a:spcAft>
              <a:defRPr/>
            </a:pPr>
            <a:endParaRPr lang="en-US" dirty="0" smtClean="0"/>
          </a:p>
          <a:p>
            <a:pPr fontAlgn="auto">
              <a:spcAft>
                <a:spcPts val="0"/>
              </a:spcAft>
              <a:defRPr/>
            </a:pPr>
            <a:endParaRPr lang="en-US" dirty="0" smtClean="0"/>
          </a:p>
          <a:p>
            <a:pPr fontAlgn="auto">
              <a:spcAft>
                <a:spcPts val="0"/>
              </a:spcAft>
              <a:defRPr/>
            </a:pPr>
            <a:r>
              <a:rPr lang="en-US" dirty="0" smtClean="0"/>
              <a:t>20.309 Final Presentation</a:t>
            </a:r>
          </a:p>
          <a:p>
            <a:pPr fontAlgn="auto">
              <a:spcAft>
                <a:spcPts val="0"/>
              </a:spcAft>
              <a:defRPr/>
            </a:pPr>
            <a:r>
              <a:rPr lang="en-US" dirty="0" smtClean="0"/>
              <a:t>Mashaal Sohail</a:t>
            </a:r>
          </a:p>
          <a:p>
            <a:pPr fontAlgn="auto">
              <a:spcAft>
                <a:spcPts val="0"/>
              </a:spcAft>
              <a:defRPr/>
            </a:pPr>
            <a:r>
              <a:rPr lang="en-US" dirty="0" smtClean="0"/>
              <a:t>Emily </a:t>
            </a:r>
            <a:r>
              <a:rPr lang="en-US" dirty="0" err="1" smtClean="0"/>
              <a:t>Suter</a:t>
            </a:r>
            <a:endParaRPr lang="en-US" dirty="0" smtClean="0"/>
          </a:p>
        </p:txBody>
      </p:sp>
      <p:pic>
        <p:nvPicPr>
          <p:cNvPr id="18435" name="Picture 6"/>
          <p:cNvPicPr>
            <a:picLocks noChangeAspect="1"/>
          </p:cNvPicPr>
          <p:nvPr/>
        </p:nvPicPr>
        <p:blipFill>
          <a:blip r:embed="rId3"/>
          <a:srcRect/>
          <a:stretch>
            <a:fillRect/>
          </a:stretch>
        </p:blipFill>
        <p:spPr bwMode="auto">
          <a:xfrm>
            <a:off x="0" y="0"/>
            <a:ext cx="9144000" cy="14557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5601" name="Title 1"/>
          <p:cNvSpPr>
            <a:spLocks noGrp="1"/>
          </p:cNvSpPr>
          <p:nvPr>
            <p:ph type="title" idx="4294967295"/>
          </p:nvPr>
        </p:nvSpPr>
        <p:spPr>
          <a:xfrm>
            <a:off x="0" y="209550"/>
            <a:ext cx="8913813" cy="914400"/>
          </a:xfrm>
        </p:spPr>
        <p:txBody>
          <a:bodyPr/>
          <a:lstStyle/>
          <a:p>
            <a:pPr eaLnBrk="1" hangingPunct="1"/>
            <a:r>
              <a:rPr lang="en-US"/>
              <a:t>Experimental Setup</a:t>
            </a:r>
          </a:p>
        </p:txBody>
      </p:sp>
      <p:pic>
        <p:nvPicPr>
          <p:cNvPr id="25602" name="Picture 4" descr="Picture 10"/>
          <p:cNvPicPr>
            <a:picLocks noChangeAspect="1" noChangeArrowheads="1"/>
          </p:cNvPicPr>
          <p:nvPr/>
        </p:nvPicPr>
        <p:blipFill>
          <a:blip r:embed="rId3"/>
          <a:srcRect r="65579"/>
          <a:stretch>
            <a:fillRect/>
          </a:stretch>
        </p:blipFill>
        <p:spPr bwMode="auto">
          <a:xfrm>
            <a:off x="596900" y="1506538"/>
            <a:ext cx="2603500" cy="2327275"/>
          </a:xfrm>
          <a:prstGeom prst="rect">
            <a:avLst/>
          </a:prstGeom>
          <a:noFill/>
          <a:ln w="9525">
            <a:noFill/>
            <a:miter lim="800000"/>
            <a:headEnd/>
            <a:tailEnd/>
          </a:ln>
        </p:spPr>
      </p:pic>
      <p:pic>
        <p:nvPicPr>
          <p:cNvPr id="25603" name="Picture 5" descr="Picture 10"/>
          <p:cNvPicPr>
            <a:picLocks noChangeAspect="1" noChangeArrowheads="1"/>
          </p:cNvPicPr>
          <p:nvPr/>
        </p:nvPicPr>
        <p:blipFill>
          <a:blip r:embed="rId3"/>
          <a:srcRect l="33928" r="43437"/>
          <a:stretch>
            <a:fillRect/>
          </a:stretch>
        </p:blipFill>
        <p:spPr bwMode="auto">
          <a:xfrm>
            <a:off x="3562350" y="1530350"/>
            <a:ext cx="1674813" cy="2276475"/>
          </a:xfrm>
          <a:prstGeom prst="rect">
            <a:avLst/>
          </a:prstGeom>
          <a:noFill/>
          <a:ln w="9525">
            <a:noFill/>
            <a:miter lim="800000"/>
            <a:headEnd/>
            <a:tailEnd/>
          </a:ln>
        </p:spPr>
      </p:pic>
      <p:sp>
        <p:nvSpPr>
          <p:cNvPr id="25604" name="Rectangle 6"/>
          <p:cNvSpPr>
            <a:spLocks noChangeArrowheads="1"/>
          </p:cNvSpPr>
          <p:nvPr/>
        </p:nvSpPr>
        <p:spPr bwMode="auto">
          <a:xfrm>
            <a:off x="1193800" y="3956050"/>
            <a:ext cx="266700" cy="373063"/>
          </a:xfrm>
          <a:prstGeom prst="rect">
            <a:avLst/>
          </a:prstGeom>
          <a:solidFill>
            <a:schemeClr val="bg1"/>
          </a:solidFill>
          <a:ln w="9525">
            <a:noFill/>
            <a:miter lim="800000"/>
            <a:headEnd/>
            <a:tailEnd/>
          </a:ln>
        </p:spPr>
        <p:txBody>
          <a:bodyPr wrap="none" anchor="ctr">
            <a:prstTxWarp prst="textNoShape">
              <a:avLst/>
            </a:prstTxWarp>
          </a:bodyPr>
          <a:lstStyle/>
          <a:p>
            <a:endParaRPr lang="en-US" sz="1800"/>
          </a:p>
        </p:txBody>
      </p:sp>
      <p:sp>
        <p:nvSpPr>
          <p:cNvPr id="25605" name="Rectangle 8"/>
          <p:cNvSpPr>
            <a:spLocks noChangeArrowheads="1"/>
          </p:cNvSpPr>
          <p:nvPr/>
        </p:nvSpPr>
        <p:spPr bwMode="auto">
          <a:xfrm>
            <a:off x="889000" y="1543050"/>
            <a:ext cx="266700" cy="373063"/>
          </a:xfrm>
          <a:prstGeom prst="rect">
            <a:avLst/>
          </a:prstGeom>
          <a:solidFill>
            <a:schemeClr val="bg1"/>
          </a:solidFill>
          <a:ln w="9525">
            <a:noFill/>
            <a:miter lim="800000"/>
            <a:headEnd/>
            <a:tailEnd/>
          </a:ln>
        </p:spPr>
        <p:txBody>
          <a:bodyPr wrap="none" anchor="ctr">
            <a:prstTxWarp prst="textNoShape">
              <a:avLst/>
            </a:prstTxWarp>
          </a:bodyPr>
          <a:lstStyle/>
          <a:p>
            <a:endParaRPr lang="en-US" sz="180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6625" name="Title 1"/>
          <p:cNvSpPr>
            <a:spLocks noGrp="1"/>
          </p:cNvSpPr>
          <p:nvPr>
            <p:ph type="title" idx="4294967295"/>
          </p:nvPr>
        </p:nvSpPr>
        <p:spPr>
          <a:xfrm>
            <a:off x="0" y="209550"/>
            <a:ext cx="8913813" cy="914400"/>
          </a:xfrm>
        </p:spPr>
        <p:txBody>
          <a:bodyPr/>
          <a:lstStyle/>
          <a:p>
            <a:pPr eaLnBrk="1" hangingPunct="1"/>
            <a:r>
              <a:rPr lang="en-US"/>
              <a:t>Experimental Setup</a:t>
            </a:r>
          </a:p>
        </p:txBody>
      </p:sp>
      <p:pic>
        <p:nvPicPr>
          <p:cNvPr id="26626" name="Picture 4" descr="Picture 10"/>
          <p:cNvPicPr>
            <a:picLocks noChangeAspect="1" noChangeArrowheads="1"/>
          </p:cNvPicPr>
          <p:nvPr/>
        </p:nvPicPr>
        <p:blipFill>
          <a:blip r:embed="rId3"/>
          <a:srcRect r="65579"/>
          <a:stretch>
            <a:fillRect/>
          </a:stretch>
        </p:blipFill>
        <p:spPr bwMode="auto">
          <a:xfrm>
            <a:off x="596900" y="1506538"/>
            <a:ext cx="2603500" cy="2327275"/>
          </a:xfrm>
          <a:prstGeom prst="rect">
            <a:avLst/>
          </a:prstGeom>
          <a:noFill/>
          <a:ln w="9525">
            <a:noFill/>
            <a:miter lim="800000"/>
            <a:headEnd/>
            <a:tailEnd/>
          </a:ln>
        </p:spPr>
      </p:pic>
      <p:pic>
        <p:nvPicPr>
          <p:cNvPr id="26627" name="Picture 5" descr="Picture 10"/>
          <p:cNvPicPr>
            <a:picLocks noChangeAspect="1" noChangeArrowheads="1"/>
          </p:cNvPicPr>
          <p:nvPr/>
        </p:nvPicPr>
        <p:blipFill>
          <a:blip r:embed="rId3"/>
          <a:srcRect l="33928" r="43437"/>
          <a:stretch>
            <a:fillRect/>
          </a:stretch>
        </p:blipFill>
        <p:spPr bwMode="auto">
          <a:xfrm>
            <a:off x="3562350" y="1530350"/>
            <a:ext cx="1674813" cy="2276475"/>
          </a:xfrm>
          <a:prstGeom prst="rect">
            <a:avLst/>
          </a:prstGeom>
          <a:noFill/>
          <a:ln w="9525">
            <a:noFill/>
            <a:miter lim="800000"/>
            <a:headEnd/>
            <a:tailEnd/>
          </a:ln>
        </p:spPr>
      </p:pic>
      <p:sp>
        <p:nvSpPr>
          <p:cNvPr id="26628" name="Rectangle 6"/>
          <p:cNvSpPr>
            <a:spLocks noChangeArrowheads="1"/>
          </p:cNvSpPr>
          <p:nvPr/>
        </p:nvSpPr>
        <p:spPr bwMode="auto">
          <a:xfrm>
            <a:off x="1193800" y="3956050"/>
            <a:ext cx="266700" cy="373063"/>
          </a:xfrm>
          <a:prstGeom prst="rect">
            <a:avLst/>
          </a:prstGeom>
          <a:solidFill>
            <a:schemeClr val="bg1"/>
          </a:solidFill>
          <a:ln w="9525">
            <a:noFill/>
            <a:miter lim="800000"/>
            <a:headEnd/>
            <a:tailEnd/>
          </a:ln>
        </p:spPr>
        <p:txBody>
          <a:bodyPr wrap="none" anchor="ctr">
            <a:prstTxWarp prst="textNoShape">
              <a:avLst/>
            </a:prstTxWarp>
          </a:bodyPr>
          <a:lstStyle/>
          <a:p>
            <a:endParaRPr lang="en-US" sz="1800"/>
          </a:p>
        </p:txBody>
      </p:sp>
      <p:pic>
        <p:nvPicPr>
          <p:cNvPr id="26629" name="Picture 7" descr="Picture 10"/>
          <p:cNvPicPr>
            <a:picLocks noChangeAspect="1" noChangeArrowheads="1"/>
          </p:cNvPicPr>
          <p:nvPr/>
        </p:nvPicPr>
        <p:blipFill>
          <a:blip r:embed="rId3"/>
          <a:srcRect l="56929"/>
          <a:stretch>
            <a:fillRect/>
          </a:stretch>
        </p:blipFill>
        <p:spPr bwMode="auto">
          <a:xfrm>
            <a:off x="5594350" y="1517650"/>
            <a:ext cx="3187700" cy="2276475"/>
          </a:xfrm>
          <a:prstGeom prst="rect">
            <a:avLst/>
          </a:prstGeom>
          <a:noFill/>
          <a:ln w="9525">
            <a:noFill/>
            <a:miter lim="800000"/>
            <a:headEnd/>
            <a:tailEnd/>
          </a:ln>
        </p:spPr>
      </p:pic>
      <p:sp>
        <p:nvSpPr>
          <p:cNvPr id="26630" name="Rectangle 8"/>
          <p:cNvSpPr>
            <a:spLocks noChangeArrowheads="1"/>
          </p:cNvSpPr>
          <p:nvPr/>
        </p:nvSpPr>
        <p:spPr bwMode="auto">
          <a:xfrm>
            <a:off x="889000" y="1543050"/>
            <a:ext cx="266700" cy="373063"/>
          </a:xfrm>
          <a:prstGeom prst="rect">
            <a:avLst/>
          </a:prstGeom>
          <a:solidFill>
            <a:schemeClr val="bg1"/>
          </a:solidFill>
          <a:ln w="9525">
            <a:noFill/>
            <a:miter lim="800000"/>
            <a:headEnd/>
            <a:tailEnd/>
          </a:ln>
        </p:spPr>
        <p:txBody>
          <a:bodyPr wrap="none" anchor="ctr">
            <a:prstTxWarp prst="textNoShape">
              <a:avLst/>
            </a:prstTxWarp>
          </a:bodyPr>
          <a:lstStyle/>
          <a:p>
            <a:endParaRPr lang="en-US" sz="180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7649" name="Title 1"/>
          <p:cNvSpPr>
            <a:spLocks noGrp="1"/>
          </p:cNvSpPr>
          <p:nvPr>
            <p:ph type="title" idx="4294967295"/>
          </p:nvPr>
        </p:nvSpPr>
        <p:spPr>
          <a:xfrm>
            <a:off x="0" y="209550"/>
            <a:ext cx="8913813" cy="914400"/>
          </a:xfrm>
        </p:spPr>
        <p:txBody>
          <a:bodyPr/>
          <a:lstStyle/>
          <a:p>
            <a:pPr eaLnBrk="1" hangingPunct="1"/>
            <a:r>
              <a:rPr lang="en-US"/>
              <a:t>Experimental Setup</a:t>
            </a:r>
          </a:p>
        </p:txBody>
      </p:sp>
      <p:pic>
        <p:nvPicPr>
          <p:cNvPr id="27650" name="Picture 3" descr="Picture 9"/>
          <p:cNvPicPr>
            <a:picLocks noChangeArrowheads="1"/>
          </p:cNvPicPr>
          <p:nvPr/>
        </p:nvPicPr>
        <p:blipFill>
          <a:blip r:embed="rId3"/>
          <a:srcRect/>
          <a:stretch>
            <a:fillRect/>
          </a:stretch>
        </p:blipFill>
        <p:spPr bwMode="auto">
          <a:xfrm>
            <a:off x="850900" y="3973513"/>
            <a:ext cx="7112000" cy="2886075"/>
          </a:xfrm>
          <a:prstGeom prst="rect">
            <a:avLst/>
          </a:prstGeom>
          <a:noFill/>
          <a:ln w="9525">
            <a:noFill/>
            <a:miter lim="800000"/>
            <a:headEnd/>
            <a:tailEnd/>
          </a:ln>
        </p:spPr>
      </p:pic>
      <p:pic>
        <p:nvPicPr>
          <p:cNvPr id="27651" name="Picture 4" descr="Picture 10"/>
          <p:cNvPicPr>
            <a:picLocks noChangeAspect="1" noChangeArrowheads="1"/>
          </p:cNvPicPr>
          <p:nvPr/>
        </p:nvPicPr>
        <p:blipFill>
          <a:blip r:embed="rId4"/>
          <a:srcRect r="65579"/>
          <a:stretch>
            <a:fillRect/>
          </a:stretch>
        </p:blipFill>
        <p:spPr bwMode="auto">
          <a:xfrm>
            <a:off x="596900" y="1506538"/>
            <a:ext cx="2603500" cy="2327275"/>
          </a:xfrm>
          <a:prstGeom prst="rect">
            <a:avLst/>
          </a:prstGeom>
          <a:noFill/>
          <a:ln w="9525">
            <a:noFill/>
            <a:miter lim="800000"/>
            <a:headEnd/>
            <a:tailEnd/>
          </a:ln>
        </p:spPr>
      </p:pic>
      <p:pic>
        <p:nvPicPr>
          <p:cNvPr id="27652" name="Picture 5" descr="Picture 10"/>
          <p:cNvPicPr>
            <a:picLocks noChangeAspect="1" noChangeArrowheads="1"/>
          </p:cNvPicPr>
          <p:nvPr/>
        </p:nvPicPr>
        <p:blipFill>
          <a:blip r:embed="rId4"/>
          <a:srcRect l="33928" r="43437"/>
          <a:stretch>
            <a:fillRect/>
          </a:stretch>
        </p:blipFill>
        <p:spPr bwMode="auto">
          <a:xfrm>
            <a:off x="3562350" y="1530350"/>
            <a:ext cx="1674813" cy="2276475"/>
          </a:xfrm>
          <a:prstGeom prst="rect">
            <a:avLst/>
          </a:prstGeom>
          <a:noFill/>
          <a:ln w="9525">
            <a:noFill/>
            <a:miter lim="800000"/>
            <a:headEnd/>
            <a:tailEnd/>
          </a:ln>
        </p:spPr>
      </p:pic>
      <p:sp>
        <p:nvSpPr>
          <p:cNvPr id="27653" name="Rectangle 6"/>
          <p:cNvSpPr>
            <a:spLocks noChangeArrowheads="1"/>
          </p:cNvSpPr>
          <p:nvPr/>
        </p:nvSpPr>
        <p:spPr bwMode="auto">
          <a:xfrm>
            <a:off x="1193800" y="3956050"/>
            <a:ext cx="266700" cy="373063"/>
          </a:xfrm>
          <a:prstGeom prst="rect">
            <a:avLst/>
          </a:prstGeom>
          <a:solidFill>
            <a:schemeClr val="bg1"/>
          </a:solidFill>
          <a:ln w="9525">
            <a:noFill/>
            <a:miter lim="800000"/>
            <a:headEnd/>
            <a:tailEnd/>
          </a:ln>
        </p:spPr>
        <p:txBody>
          <a:bodyPr wrap="none" anchor="ctr">
            <a:prstTxWarp prst="textNoShape">
              <a:avLst/>
            </a:prstTxWarp>
          </a:bodyPr>
          <a:lstStyle/>
          <a:p>
            <a:endParaRPr lang="en-US" sz="1800"/>
          </a:p>
        </p:txBody>
      </p:sp>
      <p:pic>
        <p:nvPicPr>
          <p:cNvPr id="27654" name="Picture 7" descr="Picture 10"/>
          <p:cNvPicPr>
            <a:picLocks noChangeAspect="1" noChangeArrowheads="1"/>
          </p:cNvPicPr>
          <p:nvPr/>
        </p:nvPicPr>
        <p:blipFill>
          <a:blip r:embed="rId4"/>
          <a:srcRect l="56929"/>
          <a:stretch>
            <a:fillRect/>
          </a:stretch>
        </p:blipFill>
        <p:spPr bwMode="auto">
          <a:xfrm>
            <a:off x="5594350" y="1517650"/>
            <a:ext cx="3187700" cy="2276475"/>
          </a:xfrm>
          <a:prstGeom prst="rect">
            <a:avLst/>
          </a:prstGeom>
          <a:noFill/>
          <a:ln w="9525">
            <a:noFill/>
            <a:miter lim="800000"/>
            <a:headEnd/>
            <a:tailEnd/>
          </a:ln>
        </p:spPr>
      </p:pic>
      <p:sp>
        <p:nvSpPr>
          <p:cNvPr id="27655" name="Rectangle 8"/>
          <p:cNvSpPr>
            <a:spLocks noChangeArrowheads="1"/>
          </p:cNvSpPr>
          <p:nvPr/>
        </p:nvSpPr>
        <p:spPr bwMode="auto">
          <a:xfrm>
            <a:off x="889000" y="1543050"/>
            <a:ext cx="266700" cy="373063"/>
          </a:xfrm>
          <a:prstGeom prst="rect">
            <a:avLst/>
          </a:prstGeom>
          <a:solidFill>
            <a:schemeClr val="bg1"/>
          </a:solidFill>
          <a:ln w="9525">
            <a:noFill/>
            <a:miter lim="800000"/>
            <a:headEnd/>
            <a:tailEnd/>
          </a:ln>
        </p:spPr>
        <p:txBody>
          <a:bodyPr wrap="none" anchor="ctr">
            <a:prstTxWarp prst="textNoShape">
              <a:avLst/>
            </a:prstTxWarp>
          </a:bodyPr>
          <a:lstStyle/>
          <a:p>
            <a:endParaRPr lang="en-US" sz="180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8673" name="Title 1"/>
          <p:cNvSpPr>
            <a:spLocks noGrp="1"/>
          </p:cNvSpPr>
          <p:nvPr>
            <p:ph type="title" idx="4294967295"/>
          </p:nvPr>
        </p:nvSpPr>
        <p:spPr>
          <a:xfrm>
            <a:off x="0" y="209550"/>
            <a:ext cx="8913813" cy="1123950"/>
          </a:xfrm>
        </p:spPr>
        <p:txBody>
          <a:bodyPr/>
          <a:lstStyle/>
          <a:p>
            <a:pPr eaLnBrk="1" hangingPunct="1"/>
            <a:r>
              <a:rPr lang="en-US" smtClean="0"/>
              <a:t>Fourier analysis approximates output signal as sin curve</a:t>
            </a:r>
          </a:p>
        </p:txBody>
      </p:sp>
      <p:pic>
        <p:nvPicPr>
          <p:cNvPr id="28674" name="Picture 6" descr="Picture 11"/>
          <p:cNvPicPr>
            <a:picLocks noChangeAspect="1" noChangeArrowheads="1"/>
          </p:cNvPicPr>
          <p:nvPr/>
        </p:nvPicPr>
        <p:blipFill>
          <a:blip r:embed="rId3"/>
          <a:srcRect/>
          <a:stretch>
            <a:fillRect/>
          </a:stretch>
        </p:blipFill>
        <p:spPr bwMode="auto">
          <a:xfrm>
            <a:off x="585788" y="2362200"/>
            <a:ext cx="7943850" cy="2986088"/>
          </a:xfrm>
          <a:prstGeom prst="rect">
            <a:avLst/>
          </a:prstGeom>
          <a:noFill/>
          <a:ln w="9525">
            <a:noFill/>
            <a:miter lim="800000"/>
            <a:headEnd/>
            <a:tailEnd/>
          </a:ln>
        </p:spPr>
      </p:pic>
      <p:sp>
        <p:nvSpPr>
          <p:cNvPr id="28675" name="Rectangle 7"/>
          <p:cNvSpPr>
            <a:spLocks noChangeArrowheads="1"/>
          </p:cNvSpPr>
          <p:nvPr/>
        </p:nvSpPr>
        <p:spPr bwMode="auto">
          <a:xfrm>
            <a:off x="573088" y="2273300"/>
            <a:ext cx="646112" cy="660400"/>
          </a:xfrm>
          <a:prstGeom prst="rect">
            <a:avLst/>
          </a:prstGeom>
          <a:solidFill>
            <a:schemeClr val="bg1"/>
          </a:solidFill>
          <a:ln w="9525">
            <a:noFill/>
            <a:miter lim="800000"/>
            <a:headEnd/>
            <a:tailEnd/>
          </a:ln>
        </p:spPr>
        <p:txBody>
          <a:bodyPr wrap="none" anchor="ctr">
            <a:prstTxWarp prst="textNoShape">
              <a:avLst/>
            </a:prstTxWarp>
          </a:bodyPr>
          <a:lstStyle/>
          <a:p>
            <a:endParaRPr lang="en-US" sz="180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9697" name="Title 1"/>
          <p:cNvSpPr>
            <a:spLocks noGrp="1"/>
          </p:cNvSpPr>
          <p:nvPr>
            <p:ph type="title" idx="4294967295"/>
          </p:nvPr>
        </p:nvSpPr>
        <p:spPr>
          <a:xfrm>
            <a:off x="0" y="209550"/>
            <a:ext cx="8913813" cy="1149350"/>
          </a:xfrm>
        </p:spPr>
        <p:txBody>
          <a:bodyPr/>
          <a:lstStyle/>
          <a:p>
            <a:pPr eaLnBrk="1" hangingPunct="1"/>
            <a:r>
              <a:rPr lang="en-US" sz="3200" smtClean="0"/>
              <a:t>Linear time invariant model predicts system response to input signal</a:t>
            </a:r>
          </a:p>
        </p:txBody>
      </p:sp>
      <p:pic>
        <p:nvPicPr>
          <p:cNvPr id="29698" name="Picture 4" descr="Picture 13"/>
          <p:cNvPicPr>
            <a:picLocks noChangeAspect="1" noChangeArrowheads="1"/>
          </p:cNvPicPr>
          <p:nvPr/>
        </p:nvPicPr>
        <p:blipFill>
          <a:blip r:embed="rId3"/>
          <a:srcRect/>
          <a:stretch>
            <a:fillRect/>
          </a:stretch>
        </p:blipFill>
        <p:spPr bwMode="auto">
          <a:xfrm>
            <a:off x="782638" y="2419350"/>
            <a:ext cx="7291387" cy="3257550"/>
          </a:xfrm>
          <a:prstGeom prst="rect">
            <a:avLst/>
          </a:prstGeom>
          <a:noFill/>
          <a:ln w="9525">
            <a:noFill/>
            <a:miter lim="800000"/>
            <a:headEnd/>
            <a:tailEnd/>
          </a:ln>
        </p:spPr>
      </p:pic>
      <p:sp>
        <p:nvSpPr>
          <p:cNvPr id="29699" name="Rectangle 5"/>
          <p:cNvSpPr>
            <a:spLocks noChangeArrowheads="1"/>
          </p:cNvSpPr>
          <p:nvPr/>
        </p:nvSpPr>
        <p:spPr bwMode="auto">
          <a:xfrm>
            <a:off x="823913" y="2452688"/>
            <a:ext cx="584200" cy="541337"/>
          </a:xfrm>
          <a:prstGeom prst="rect">
            <a:avLst/>
          </a:prstGeom>
          <a:solidFill>
            <a:schemeClr val="bg1"/>
          </a:solidFill>
          <a:ln w="9525">
            <a:noFill/>
            <a:miter lim="800000"/>
            <a:headEnd/>
            <a:tailEnd/>
          </a:ln>
        </p:spPr>
        <p:txBody>
          <a:bodyPr wrap="none" anchor="ctr">
            <a:prstTxWarp prst="textNoShape">
              <a:avLst/>
            </a:prstTxWarp>
          </a:bodyPr>
          <a:lstStyle/>
          <a:p>
            <a:endParaRPr lang="en-US" sz="1800"/>
          </a:p>
        </p:txBody>
      </p:sp>
      <p:sp>
        <p:nvSpPr>
          <p:cNvPr id="29700" name="Text Box 1028"/>
          <p:cNvSpPr txBox="1">
            <a:spLocks noChangeArrowheads="1"/>
          </p:cNvSpPr>
          <p:nvPr/>
        </p:nvSpPr>
        <p:spPr bwMode="auto">
          <a:xfrm>
            <a:off x="2362200" y="2170113"/>
            <a:ext cx="5737225" cy="396875"/>
          </a:xfrm>
          <a:prstGeom prst="rect">
            <a:avLst/>
          </a:prstGeom>
          <a:solidFill>
            <a:schemeClr val="bg1"/>
          </a:solidFill>
          <a:ln w="9525">
            <a:noFill/>
            <a:miter lim="800000"/>
            <a:headEnd/>
            <a:tailEnd/>
          </a:ln>
        </p:spPr>
        <p:txBody>
          <a:bodyPr>
            <a:prstTxWarp prst="textNoShape">
              <a:avLst/>
            </a:prstTxWarp>
            <a:spAutoFit/>
          </a:bodyPr>
          <a:lstStyle/>
          <a:p>
            <a:pPr>
              <a:spcBef>
                <a:spcPct val="50000"/>
              </a:spcBef>
            </a:pPr>
            <a:r>
              <a:rPr lang="en-US" sz="2000">
                <a:latin typeface="Century Gothic" pitchFamily="-123" charset="0"/>
              </a:rPr>
              <a:t>Hog1 Response to Single NaCl Step</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0721" name="Title 1"/>
          <p:cNvSpPr>
            <a:spLocks noGrp="1"/>
          </p:cNvSpPr>
          <p:nvPr>
            <p:ph type="title"/>
          </p:nvPr>
        </p:nvSpPr>
        <p:spPr>
          <a:xfrm>
            <a:off x="0" y="209550"/>
            <a:ext cx="8913813" cy="1174750"/>
          </a:xfrm>
        </p:spPr>
        <p:txBody>
          <a:bodyPr/>
          <a:lstStyle/>
          <a:p>
            <a:pPr eaLnBrk="1" hangingPunct="1"/>
            <a:r>
              <a:rPr lang="en-US" sz="2800" smtClean="0"/>
              <a:t/>
            </a:r>
            <a:br>
              <a:rPr lang="en-US" sz="2800" smtClean="0"/>
            </a:br>
            <a:r>
              <a:rPr lang="en-US" sz="3200" smtClean="0"/>
              <a:t>Pulsed-input analysis corresponds to biological network</a:t>
            </a:r>
            <a:r>
              <a:rPr lang="en-US" sz="2800" smtClean="0"/>
              <a:t/>
            </a:r>
            <a:br>
              <a:rPr lang="en-US" sz="2800" smtClean="0"/>
            </a:br>
            <a:endParaRPr lang="en-US" sz="2800" smtClean="0"/>
          </a:p>
        </p:txBody>
      </p:sp>
      <p:pic>
        <p:nvPicPr>
          <p:cNvPr id="30722" name="Picture 5"/>
          <p:cNvPicPr>
            <a:picLocks noChangeAspect="1"/>
          </p:cNvPicPr>
          <p:nvPr/>
        </p:nvPicPr>
        <p:blipFill>
          <a:blip r:embed="rId3"/>
          <a:srcRect/>
          <a:stretch>
            <a:fillRect/>
          </a:stretch>
        </p:blipFill>
        <p:spPr bwMode="auto">
          <a:xfrm>
            <a:off x="508000" y="2324100"/>
            <a:ext cx="8343900" cy="3225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1745" name="Title 1"/>
          <p:cNvSpPr>
            <a:spLocks noGrp="1"/>
          </p:cNvSpPr>
          <p:nvPr>
            <p:ph type="title" idx="4294967295"/>
          </p:nvPr>
        </p:nvSpPr>
        <p:spPr>
          <a:xfrm>
            <a:off x="0" y="209550"/>
            <a:ext cx="8913813" cy="1149350"/>
          </a:xfrm>
        </p:spPr>
        <p:txBody>
          <a:bodyPr/>
          <a:lstStyle/>
          <a:p>
            <a:pPr eaLnBrk="1" hangingPunct="1"/>
            <a:r>
              <a:rPr lang="en-US" sz="3200" smtClean="0"/>
              <a:t>Hog1-dependent feedback loop plays major role in rapid response</a:t>
            </a:r>
          </a:p>
        </p:txBody>
      </p:sp>
      <p:pic>
        <p:nvPicPr>
          <p:cNvPr id="31746" name="Picture 4" descr="Picture 13"/>
          <p:cNvPicPr>
            <a:picLocks noChangeAspect="1" noChangeArrowheads="1"/>
          </p:cNvPicPr>
          <p:nvPr/>
        </p:nvPicPr>
        <p:blipFill>
          <a:blip r:embed="rId3"/>
          <a:srcRect/>
          <a:stretch>
            <a:fillRect/>
          </a:stretch>
        </p:blipFill>
        <p:spPr bwMode="auto">
          <a:xfrm>
            <a:off x="630238" y="2482850"/>
            <a:ext cx="7291387" cy="3257550"/>
          </a:xfrm>
          <a:prstGeom prst="rect">
            <a:avLst/>
          </a:prstGeom>
          <a:noFill/>
          <a:ln w="9525">
            <a:noFill/>
            <a:miter lim="800000"/>
            <a:headEnd/>
            <a:tailEnd/>
          </a:ln>
        </p:spPr>
      </p:pic>
      <p:sp>
        <p:nvSpPr>
          <p:cNvPr id="31747" name="Rectangle 5"/>
          <p:cNvSpPr>
            <a:spLocks noChangeArrowheads="1"/>
          </p:cNvSpPr>
          <p:nvPr/>
        </p:nvSpPr>
        <p:spPr bwMode="auto">
          <a:xfrm>
            <a:off x="785813" y="2482850"/>
            <a:ext cx="584200" cy="541338"/>
          </a:xfrm>
          <a:prstGeom prst="rect">
            <a:avLst/>
          </a:prstGeom>
          <a:solidFill>
            <a:schemeClr val="bg1"/>
          </a:solidFill>
          <a:ln w="9525">
            <a:noFill/>
            <a:miter lim="800000"/>
            <a:headEnd/>
            <a:tailEnd/>
          </a:ln>
        </p:spPr>
        <p:txBody>
          <a:bodyPr wrap="none" anchor="ctr">
            <a:prstTxWarp prst="textNoShape">
              <a:avLst/>
            </a:prstTxWarp>
          </a:bodyPr>
          <a:lstStyle/>
          <a:p>
            <a:endParaRPr lang="en-US" sz="1800"/>
          </a:p>
        </p:txBody>
      </p:sp>
      <p:sp>
        <p:nvSpPr>
          <p:cNvPr id="31748" name="Text Box 1028"/>
          <p:cNvSpPr txBox="1">
            <a:spLocks noChangeArrowheads="1"/>
          </p:cNvSpPr>
          <p:nvPr/>
        </p:nvSpPr>
        <p:spPr bwMode="auto">
          <a:xfrm>
            <a:off x="2362200" y="2208213"/>
            <a:ext cx="5737225" cy="396875"/>
          </a:xfrm>
          <a:prstGeom prst="rect">
            <a:avLst/>
          </a:prstGeom>
          <a:solidFill>
            <a:schemeClr val="bg1"/>
          </a:solidFill>
          <a:ln w="9525">
            <a:noFill/>
            <a:miter lim="800000"/>
            <a:headEnd/>
            <a:tailEnd/>
          </a:ln>
        </p:spPr>
        <p:txBody>
          <a:bodyPr>
            <a:prstTxWarp prst="textNoShape">
              <a:avLst/>
            </a:prstTxWarp>
            <a:spAutoFit/>
          </a:bodyPr>
          <a:lstStyle/>
          <a:p>
            <a:pPr>
              <a:spcBef>
                <a:spcPct val="50000"/>
              </a:spcBef>
            </a:pPr>
            <a:r>
              <a:rPr lang="en-US" sz="2000">
                <a:latin typeface="Century Gothic" pitchFamily="-123" charset="0"/>
              </a:rPr>
              <a:t>Hog1 Response to Single NaCl Step</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2769" name="Title 1"/>
          <p:cNvSpPr>
            <a:spLocks noGrp="1"/>
          </p:cNvSpPr>
          <p:nvPr>
            <p:ph type="title"/>
          </p:nvPr>
        </p:nvSpPr>
        <p:spPr>
          <a:xfrm>
            <a:off x="0" y="209550"/>
            <a:ext cx="8913813" cy="1250950"/>
          </a:xfrm>
        </p:spPr>
        <p:txBody>
          <a:bodyPr/>
          <a:lstStyle/>
          <a:p>
            <a:pPr eaLnBrk="1" hangingPunct="1"/>
            <a:r>
              <a:rPr lang="en-US" sz="3000" smtClean="0"/>
              <a:t>Gene expression facilitates response to osmotic shocks on longer time scales</a:t>
            </a:r>
          </a:p>
        </p:txBody>
      </p:sp>
      <p:pic>
        <p:nvPicPr>
          <p:cNvPr id="32770" name="Picture 6"/>
          <p:cNvPicPr>
            <a:picLocks noChangeAspect="1"/>
          </p:cNvPicPr>
          <p:nvPr/>
        </p:nvPicPr>
        <p:blipFill>
          <a:blip r:embed="rId3"/>
          <a:srcRect/>
          <a:stretch>
            <a:fillRect/>
          </a:stretch>
        </p:blipFill>
        <p:spPr bwMode="auto">
          <a:xfrm>
            <a:off x="957263" y="2311400"/>
            <a:ext cx="7085012" cy="3376613"/>
          </a:xfrm>
          <a:prstGeom prst="rect">
            <a:avLst/>
          </a:prstGeom>
          <a:noFill/>
          <a:ln w="9525">
            <a:noFill/>
            <a:miter lim="800000"/>
            <a:headEnd/>
            <a:tailEnd/>
          </a:ln>
        </p:spPr>
      </p:pic>
      <p:sp>
        <p:nvSpPr>
          <p:cNvPr id="32771" name="TextBox 3"/>
          <p:cNvSpPr txBox="1">
            <a:spLocks noChangeArrowheads="1"/>
          </p:cNvSpPr>
          <p:nvPr/>
        </p:nvSpPr>
        <p:spPr bwMode="auto">
          <a:xfrm rot="-5400000">
            <a:off x="-140493" y="3909218"/>
            <a:ext cx="1860550" cy="366713"/>
          </a:xfrm>
          <a:prstGeom prst="rect">
            <a:avLst/>
          </a:prstGeom>
          <a:noFill/>
          <a:ln w="9525">
            <a:noFill/>
            <a:miter lim="800000"/>
            <a:headEnd/>
            <a:tailEnd/>
          </a:ln>
        </p:spPr>
        <p:txBody>
          <a:bodyPr>
            <a:prstTxWarp prst="textNoShape">
              <a:avLst/>
            </a:prstTxWarp>
            <a:spAutoFit/>
          </a:bodyPr>
          <a:lstStyle/>
          <a:p>
            <a:r>
              <a:rPr lang="en-US" sz="1800">
                <a:latin typeface="Century Gothic" pitchFamily="-123" charset="0"/>
              </a:rPr>
              <a:t>Response R(t)</a:t>
            </a:r>
          </a:p>
        </p:txBody>
      </p:sp>
      <p:sp>
        <p:nvSpPr>
          <p:cNvPr id="32772" name="TextBox 4"/>
          <p:cNvSpPr txBox="1">
            <a:spLocks noChangeArrowheads="1"/>
          </p:cNvSpPr>
          <p:nvPr/>
        </p:nvSpPr>
        <p:spPr bwMode="auto">
          <a:xfrm>
            <a:off x="4102100" y="5810250"/>
            <a:ext cx="1651000" cy="366713"/>
          </a:xfrm>
          <a:prstGeom prst="rect">
            <a:avLst/>
          </a:prstGeom>
          <a:noFill/>
          <a:ln w="9525">
            <a:noFill/>
            <a:miter lim="800000"/>
            <a:headEnd/>
            <a:tailEnd/>
          </a:ln>
        </p:spPr>
        <p:txBody>
          <a:bodyPr>
            <a:prstTxWarp prst="textNoShape">
              <a:avLst/>
            </a:prstTxWarp>
            <a:spAutoFit/>
          </a:bodyPr>
          <a:lstStyle/>
          <a:p>
            <a:r>
              <a:rPr lang="en-US" sz="1800">
                <a:latin typeface="Century Gothic" pitchFamily="-123" charset="0"/>
              </a:rPr>
              <a:t>time [min]</a:t>
            </a:r>
          </a:p>
        </p:txBody>
      </p:sp>
      <p:sp>
        <p:nvSpPr>
          <p:cNvPr id="32773" name="Text Box 5"/>
          <p:cNvSpPr txBox="1">
            <a:spLocks noChangeArrowheads="1"/>
          </p:cNvSpPr>
          <p:nvPr/>
        </p:nvSpPr>
        <p:spPr bwMode="auto">
          <a:xfrm>
            <a:off x="1473200" y="2336800"/>
            <a:ext cx="2628900" cy="457200"/>
          </a:xfrm>
          <a:prstGeom prst="rect">
            <a:avLst/>
          </a:prstGeom>
          <a:noFill/>
          <a:ln w="9525">
            <a:noFill/>
            <a:miter lim="800000"/>
            <a:headEnd/>
            <a:tailEnd/>
          </a:ln>
        </p:spPr>
        <p:txBody>
          <a:bodyPr>
            <a:prstTxWarp prst="textNoShape">
              <a:avLst/>
            </a:prstTxWarp>
            <a:spAutoFit/>
          </a:bodyPr>
          <a:lstStyle/>
          <a:p>
            <a:pPr>
              <a:spcBef>
                <a:spcPct val="50000"/>
              </a:spcBef>
            </a:pPr>
            <a:endParaRPr lang="en-US"/>
          </a:p>
        </p:txBody>
      </p:sp>
      <p:sp>
        <p:nvSpPr>
          <p:cNvPr id="32774" name="Text Box 6"/>
          <p:cNvSpPr txBox="1">
            <a:spLocks noChangeArrowheads="1"/>
          </p:cNvSpPr>
          <p:nvPr/>
        </p:nvSpPr>
        <p:spPr bwMode="auto">
          <a:xfrm>
            <a:off x="5083175" y="2451100"/>
            <a:ext cx="3906838" cy="396875"/>
          </a:xfrm>
          <a:prstGeom prst="rect">
            <a:avLst/>
          </a:prstGeom>
          <a:solidFill>
            <a:schemeClr val="bg1"/>
          </a:solidFill>
          <a:ln w="9525">
            <a:noFill/>
            <a:miter lim="800000"/>
            <a:headEnd/>
            <a:tailEnd/>
          </a:ln>
        </p:spPr>
        <p:txBody>
          <a:bodyPr>
            <a:prstTxWarp prst="textNoShape">
              <a:avLst/>
            </a:prstTxWarp>
            <a:spAutoFit/>
          </a:bodyPr>
          <a:lstStyle/>
          <a:p>
            <a:pPr>
              <a:spcBef>
                <a:spcPct val="50000"/>
              </a:spcBef>
            </a:pPr>
            <a:r>
              <a:rPr lang="en-US" sz="2000">
                <a:latin typeface="Century Gothic" pitchFamily="-123" charset="0"/>
              </a:rPr>
              <a:t>Inhibited Hog1 Expression</a:t>
            </a:r>
          </a:p>
        </p:txBody>
      </p:sp>
      <p:sp>
        <p:nvSpPr>
          <p:cNvPr id="32775" name="Text Box 7"/>
          <p:cNvSpPr txBox="1">
            <a:spLocks noChangeArrowheads="1"/>
          </p:cNvSpPr>
          <p:nvPr/>
        </p:nvSpPr>
        <p:spPr bwMode="auto">
          <a:xfrm>
            <a:off x="1549400" y="2451100"/>
            <a:ext cx="2628900" cy="396875"/>
          </a:xfrm>
          <a:prstGeom prst="rect">
            <a:avLst/>
          </a:prstGeom>
          <a:solidFill>
            <a:schemeClr val="bg1"/>
          </a:solidFill>
          <a:ln w="9525">
            <a:noFill/>
            <a:miter lim="800000"/>
            <a:headEnd/>
            <a:tailEnd/>
          </a:ln>
        </p:spPr>
        <p:txBody>
          <a:bodyPr>
            <a:prstTxWarp prst="textNoShape">
              <a:avLst/>
            </a:prstTxWarp>
            <a:spAutoFit/>
          </a:bodyPr>
          <a:lstStyle/>
          <a:p>
            <a:pPr>
              <a:spcBef>
                <a:spcPct val="50000"/>
              </a:spcBef>
            </a:pPr>
            <a:r>
              <a:rPr lang="en-US" sz="2000">
                <a:latin typeface="Century Gothic" pitchFamily="-123" charset="0"/>
              </a:rPr>
              <a:t>Wild Type</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3793" name="Title 1"/>
          <p:cNvSpPr>
            <a:spLocks noGrp="1"/>
          </p:cNvSpPr>
          <p:nvPr>
            <p:ph type="title" idx="4294967295"/>
          </p:nvPr>
        </p:nvSpPr>
        <p:spPr>
          <a:xfrm>
            <a:off x="0" y="209550"/>
            <a:ext cx="8913813" cy="914400"/>
          </a:xfrm>
        </p:spPr>
        <p:txBody>
          <a:bodyPr/>
          <a:lstStyle/>
          <a:p>
            <a:pPr eaLnBrk="1" hangingPunct="1"/>
            <a:r>
              <a:rPr lang="en-US" smtClean="0"/>
              <a:t>Significance/Conclusions</a:t>
            </a:r>
          </a:p>
        </p:txBody>
      </p:sp>
      <p:sp>
        <p:nvSpPr>
          <p:cNvPr id="33795" name="Content Placeholder 2"/>
          <p:cNvSpPr>
            <a:spLocks/>
          </p:cNvSpPr>
          <p:nvPr/>
        </p:nvSpPr>
        <p:spPr bwMode="auto">
          <a:xfrm>
            <a:off x="727075" y="1790700"/>
            <a:ext cx="6727825" cy="4795838"/>
          </a:xfrm>
          <a:prstGeom prst="rect">
            <a:avLst/>
          </a:prstGeom>
          <a:noFill/>
          <a:ln w="9525">
            <a:noFill/>
            <a:miter lim="800000"/>
            <a:headEnd/>
            <a:tailEnd/>
          </a:ln>
        </p:spPr>
        <p:txBody>
          <a:bodyPr>
            <a:prstTxWarp prst="textNoShape">
              <a:avLst/>
            </a:prstTxWarp>
          </a:bodyPr>
          <a:lstStyle/>
          <a:p>
            <a:pPr marL="342900" indent="-342900" defTabSz="914400">
              <a:lnSpc>
                <a:spcPct val="130000"/>
              </a:lnSpc>
              <a:spcBef>
                <a:spcPts val="2000"/>
              </a:spcBef>
              <a:buClr>
                <a:schemeClr val="accent1"/>
              </a:buClr>
              <a:buFont typeface="Wingdings 2" pitchFamily="-123" charset="2"/>
              <a:buChar char=""/>
            </a:pPr>
            <a:r>
              <a:rPr lang="en-US" sz="2000">
                <a:solidFill>
                  <a:srgbClr val="595959"/>
                </a:solidFill>
                <a:latin typeface="Century Gothic" pitchFamily="-123" charset="0"/>
              </a:rPr>
              <a:t>Showed that Hog1 MAPK pathway is governed by two different response time scales</a:t>
            </a:r>
          </a:p>
          <a:p>
            <a:pPr marL="342900" indent="-342900" defTabSz="914400">
              <a:lnSpc>
                <a:spcPct val="130000"/>
              </a:lnSpc>
              <a:spcBef>
                <a:spcPts val="2000"/>
              </a:spcBef>
              <a:buClr>
                <a:schemeClr val="accent1"/>
              </a:buClr>
              <a:buFont typeface="Wingdings 2" pitchFamily="-123" charset="2"/>
              <a:buChar char=""/>
            </a:pPr>
            <a:r>
              <a:rPr lang="en-US" sz="2000">
                <a:solidFill>
                  <a:srgbClr val="595959"/>
                </a:solidFill>
                <a:latin typeface="Century Gothic" pitchFamily="-123" charset="0"/>
              </a:rPr>
              <a:t>Demonstrated use of frequency-response analysis on cellular networks </a:t>
            </a:r>
          </a:p>
          <a:p>
            <a:pPr marL="342900" indent="-342900" defTabSz="914400">
              <a:lnSpc>
                <a:spcPct val="130000"/>
              </a:lnSpc>
              <a:spcBef>
                <a:spcPts val="2000"/>
              </a:spcBef>
              <a:buClr>
                <a:schemeClr val="accent1"/>
              </a:buClr>
              <a:buFont typeface="Wingdings 2" pitchFamily="-123" charset="2"/>
              <a:buChar char=""/>
            </a:pPr>
            <a:r>
              <a:rPr lang="en-US" sz="2000">
                <a:solidFill>
                  <a:srgbClr val="595959"/>
                </a:solidFill>
                <a:latin typeface="Century Gothic" pitchFamily="-123" charset="0"/>
              </a:rPr>
              <a:t>Utilized engineering principles to predict the response of dynamic stimuli</a:t>
            </a:r>
          </a:p>
          <a:p>
            <a:pPr marL="685800" lvl="1" indent="-336550" defTabSz="914400">
              <a:spcBef>
                <a:spcPts val="600"/>
              </a:spcBef>
              <a:buClr>
                <a:srgbClr val="51640B"/>
              </a:buClr>
              <a:buFont typeface="Wingdings 2" pitchFamily="-123" charset="2"/>
              <a:buNone/>
            </a:pPr>
            <a:endParaRPr lang="en-US" sz="2000">
              <a:solidFill>
                <a:srgbClr val="595959"/>
              </a:solidFill>
              <a:latin typeface="Century Gothic" pitchFamily="-123" charset="0"/>
            </a:endParaRPr>
          </a:p>
          <a:p>
            <a:pPr marL="342900" indent="-342900" defTabSz="914400">
              <a:spcBef>
                <a:spcPts val="2000"/>
              </a:spcBef>
              <a:buClr>
                <a:schemeClr val="accent1"/>
              </a:buClr>
              <a:buFont typeface="Wingdings 2" pitchFamily="-123" charset="2"/>
              <a:buChar char=""/>
            </a:pPr>
            <a:endParaRPr lang="en-US" sz="2000">
              <a:solidFill>
                <a:srgbClr val="595959"/>
              </a:solidFill>
              <a:latin typeface="Century Gothic" pitchFamily="-123" charset="0"/>
            </a:endParaRPr>
          </a:p>
          <a:p>
            <a:pPr marL="342900" indent="-342900" defTabSz="914400">
              <a:spcBef>
                <a:spcPts val="2000"/>
              </a:spcBef>
              <a:buClr>
                <a:schemeClr val="accent1"/>
              </a:buClr>
              <a:buFont typeface="Wingdings 2" pitchFamily="-123" charset="2"/>
              <a:buChar char=""/>
            </a:pPr>
            <a:endParaRPr lang="en-US" sz="2000">
              <a:solidFill>
                <a:srgbClr val="595959"/>
              </a:solidFill>
              <a:latin typeface="Century Gothic" pitchFamily="-123" charset="0"/>
            </a:endParaRPr>
          </a:p>
          <a:p>
            <a:pPr marL="342900" indent="-342900" defTabSz="914400">
              <a:spcBef>
                <a:spcPts val="2000"/>
              </a:spcBef>
              <a:buClr>
                <a:schemeClr val="accent1"/>
              </a:buClr>
              <a:buFont typeface="Wingdings 2" pitchFamily="-123" charset="2"/>
              <a:buChar char=""/>
            </a:pPr>
            <a:endParaRPr lang="en-US" sz="2000">
              <a:solidFill>
                <a:srgbClr val="595959"/>
              </a:solidFill>
              <a:latin typeface="Century Gothic" pitchFamily="-123"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5298" name="Title 1"/>
          <p:cNvSpPr>
            <a:spLocks noGrp="1"/>
          </p:cNvSpPr>
          <p:nvPr>
            <p:ph type="title" idx="4294967295"/>
          </p:nvPr>
        </p:nvSpPr>
        <p:spPr>
          <a:xfrm>
            <a:off x="0" y="209550"/>
            <a:ext cx="8913813" cy="914400"/>
          </a:xfrm>
        </p:spPr>
        <p:txBody>
          <a:bodyPr/>
          <a:lstStyle/>
          <a:p>
            <a:pPr eaLnBrk="1" hangingPunct="1"/>
            <a:r>
              <a:rPr lang="en-US" smtClean="0"/>
              <a:t>Significance/Conclusions</a:t>
            </a:r>
          </a:p>
        </p:txBody>
      </p:sp>
      <p:sp>
        <p:nvSpPr>
          <p:cNvPr id="55299" name="Content Placeholder 2"/>
          <p:cNvSpPr>
            <a:spLocks/>
          </p:cNvSpPr>
          <p:nvPr/>
        </p:nvSpPr>
        <p:spPr bwMode="auto">
          <a:xfrm>
            <a:off x="727075" y="1790700"/>
            <a:ext cx="6727825" cy="4795838"/>
          </a:xfrm>
          <a:prstGeom prst="rect">
            <a:avLst/>
          </a:prstGeom>
          <a:noFill/>
          <a:ln w="9525">
            <a:noFill/>
            <a:miter lim="800000"/>
            <a:headEnd/>
            <a:tailEnd/>
          </a:ln>
        </p:spPr>
        <p:txBody>
          <a:bodyPr>
            <a:prstTxWarp prst="textNoShape">
              <a:avLst/>
            </a:prstTxWarp>
          </a:bodyPr>
          <a:lstStyle/>
          <a:p>
            <a:pPr marL="342900" indent="-342900" defTabSz="914400">
              <a:lnSpc>
                <a:spcPct val="130000"/>
              </a:lnSpc>
              <a:spcBef>
                <a:spcPts val="2000"/>
              </a:spcBef>
              <a:buClr>
                <a:schemeClr val="accent1"/>
              </a:buClr>
              <a:buFont typeface="Wingdings 2" pitchFamily="-123" charset="2"/>
              <a:buChar char=""/>
            </a:pPr>
            <a:r>
              <a:rPr lang="en-US" sz="2000">
                <a:solidFill>
                  <a:srgbClr val="595959"/>
                </a:solidFill>
                <a:latin typeface="Century Gothic" pitchFamily="-123" charset="0"/>
              </a:rPr>
              <a:t>Showed that Hog1 MAPK pathway is governed by two different response time scales</a:t>
            </a:r>
          </a:p>
          <a:p>
            <a:pPr marL="342900" indent="-342900" defTabSz="914400">
              <a:lnSpc>
                <a:spcPct val="130000"/>
              </a:lnSpc>
              <a:spcBef>
                <a:spcPts val="2000"/>
              </a:spcBef>
              <a:buClr>
                <a:schemeClr val="accent1"/>
              </a:buClr>
              <a:buFont typeface="Wingdings 2" pitchFamily="-123" charset="2"/>
              <a:buChar char=""/>
            </a:pPr>
            <a:r>
              <a:rPr lang="en-US" sz="2000">
                <a:solidFill>
                  <a:srgbClr val="595959"/>
                </a:solidFill>
                <a:latin typeface="Century Gothic" pitchFamily="-123" charset="0"/>
              </a:rPr>
              <a:t>Demonstrated use of frequency-response analysis on cellular networks </a:t>
            </a:r>
          </a:p>
          <a:p>
            <a:pPr marL="342900" indent="-342900" defTabSz="914400">
              <a:lnSpc>
                <a:spcPct val="130000"/>
              </a:lnSpc>
              <a:spcBef>
                <a:spcPts val="2000"/>
              </a:spcBef>
              <a:buClr>
                <a:schemeClr val="accent1"/>
              </a:buClr>
              <a:buFont typeface="Wingdings 2" pitchFamily="-123" charset="2"/>
              <a:buChar char=""/>
            </a:pPr>
            <a:r>
              <a:rPr lang="en-US" sz="2000">
                <a:solidFill>
                  <a:srgbClr val="595959"/>
                </a:solidFill>
                <a:latin typeface="Century Gothic" pitchFamily="-123" charset="0"/>
              </a:rPr>
              <a:t>Utilized engineering principles to predict the response of dynamic stimuli</a:t>
            </a:r>
          </a:p>
          <a:p>
            <a:pPr marL="685800" lvl="1" indent="-336550" defTabSz="914400">
              <a:spcBef>
                <a:spcPts val="600"/>
              </a:spcBef>
              <a:buClr>
                <a:srgbClr val="51640B"/>
              </a:buClr>
              <a:buFont typeface="Wingdings 2" pitchFamily="-123" charset="2"/>
              <a:buNone/>
            </a:pPr>
            <a:endParaRPr lang="en-US" sz="2000">
              <a:solidFill>
                <a:srgbClr val="595959"/>
              </a:solidFill>
              <a:latin typeface="Century Gothic" pitchFamily="-123" charset="0"/>
            </a:endParaRPr>
          </a:p>
          <a:p>
            <a:pPr marL="342900" indent="-342900" defTabSz="914400">
              <a:spcBef>
                <a:spcPts val="2000"/>
              </a:spcBef>
              <a:buClr>
                <a:schemeClr val="accent1"/>
              </a:buClr>
              <a:buFont typeface="Wingdings 2" pitchFamily="-123" charset="2"/>
              <a:buChar char=""/>
            </a:pPr>
            <a:endParaRPr lang="en-US" sz="2000">
              <a:solidFill>
                <a:srgbClr val="595959"/>
              </a:solidFill>
              <a:latin typeface="Century Gothic" pitchFamily="-123" charset="0"/>
            </a:endParaRPr>
          </a:p>
          <a:p>
            <a:pPr marL="342900" indent="-342900" defTabSz="914400">
              <a:spcBef>
                <a:spcPts val="2000"/>
              </a:spcBef>
              <a:buClr>
                <a:schemeClr val="accent1"/>
              </a:buClr>
              <a:buFont typeface="Wingdings 2" pitchFamily="-123" charset="2"/>
              <a:buChar char=""/>
            </a:pPr>
            <a:endParaRPr lang="en-US" sz="2000">
              <a:solidFill>
                <a:srgbClr val="595959"/>
              </a:solidFill>
              <a:latin typeface="Century Gothic" pitchFamily="-123" charset="0"/>
            </a:endParaRPr>
          </a:p>
          <a:p>
            <a:pPr marL="342900" indent="-342900" defTabSz="914400">
              <a:spcBef>
                <a:spcPts val="2000"/>
              </a:spcBef>
              <a:buClr>
                <a:schemeClr val="accent1"/>
              </a:buClr>
              <a:buFont typeface="Wingdings 2" pitchFamily="-123" charset="2"/>
              <a:buChar char=""/>
            </a:pPr>
            <a:endParaRPr lang="en-US" sz="2000">
              <a:solidFill>
                <a:srgbClr val="595959"/>
              </a:solidFill>
              <a:latin typeface="Century Gothic" pitchFamily="-123" charset="0"/>
            </a:endParaRPr>
          </a:p>
        </p:txBody>
      </p:sp>
      <p:sp>
        <p:nvSpPr>
          <p:cNvPr id="55300" name="Title 1"/>
          <p:cNvSpPr>
            <a:spLocks/>
          </p:cNvSpPr>
          <p:nvPr/>
        </p:nvSpPr>
        <p:spPr bwMode="auto">
          <a:xfrm>
            <a:off x="5397500" y="5672138"/>
            <a:ext cx="3746500" cy="914400"/>
          </a:xfrm>
          <a:prstGeom prst="rect">
            <a:avLst/>
          </a:prstGeom>
          <a:solidFill>
            <a:schemeClr val="tx2"/>
          </a:solidFill>
          <a:ln w="9525">
            <a:noFill/>
            <a:miter lim="800000"/>
            <a:headEnd/>
            <a:tailEnd/>
          </a:ln>
        </p:spPr>
        <p:txBody>
          <a:bodyPr lIns="1188720" rIns="274320" anchor="ctr">
            <a:prstTxWarp prst="textNoShape">
              <a:avLst/>
            </a:prstTxWarp>
          </a:bodyPr>
          <a:lstStyle/>
          <a:p>
            <a:pPr defTabSz="914400"/>
            <a:r>
              <a:rPr lang="en-US" sz="3600">
                <a:solidFill>
                  <a:schemeClr val="bg1"/>
                </a:solidFill>
                <a:latin typeface="Century Gothic" pitchFamily="-123" charset="0"/>
              </a:rPr>
              <a:t>Thank you</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9457" name="Title 1"/>
          <p:cNvSpPr>
            <a:spLocks noGrp="1"/>
          </p:cNvSpPr>
          <p:nvPr>
            <p:ph type="title"/>
          </p:nvPr>
        </p:nvSpPr>
        <p:spPr>
          <a:xfrm>
            <a:off x="0" y="209550"/>
            <a:ext cx="8913813" cy="914400"/>
          </a:xfrm>
        </p:spPr>
        <p:txBody>
          <a:bodyPr/>
          <a:lstStyle/>
          <a:p>
            <a:pPr eaLnBrk="1" hangingPunct="1"/>
            <a:r>
              <a:rPr lang="en-US" smtClean="0"/>
              <a:t>Motivation</a:t>
            </a:r>
          </a:p>
        </p:txBody>
      </p:sp>
      <p:sp>
        <p:nvSpPr>
          <p:cNvPr id="19458" name="Content Placeholder 2"/>
          <p:cNvSpPr>
            <a:spLocks noGrp="1"/>
          </p:cNvSpPr>
          <p:nvPr>
            <p:ph idx="1"/>
          </p:nvPr>
        </p:nvSpPr>
        <p:spPr>
          <a:xfrm>
            <a:off x="727075" y="1790700"/>
            <a:ext cx="3413125" cy="4795838"/>
          </a:xfrm>
        </p:spPr>
        <p:txBody>
          <a:bodyPr/>
          <a:lstStyle/>
          <a:p>
            <a:pPr eaLnBrk="1" hangingPunct="1"/>
            <a:r>
              <a:rPr lang="en-US" smtClean="0"/>
              <a:t>Cells respond to stimuli using complicated systems of biochemical reactions</a:t>
            </a:r>
          </a:p>
          <a:p>
            <a:pPr eaLnBrk="1" hangingPunct="1"/>
            <a:r>
              <a:rPr lang="en-US" smtClean="0"/>
              <a:t>Systems may comprise of hundreds of reactions</a:t>
            </a:r>
          </a:p>
          <a:p>
            <a:pPr eaLnBrk="1" hangingPunct="1"/>
            <a:r>
              <a:rPr lang="en-US" smtClean="0"/>
              <a:t>Interest in determining dominant processes  that dictate system dynamics</a:t>
            </a:r>
          </a:p>
          <a:p>
            <a:pPr lvl="1" eaLnBrk="1" hangingPunct="1">
              <a:buFont typeface="Wingdings 2" pitchFamily="-123" charset="2"/>
              <a:buNone/>
            </a:pPr>
            <a:endParaRPr lang="en-US" sz="2000" smtClean="0"/>
          </a:p>
          <a:p>
            <a:pPr eaLnBrk="1" hangingPunct="1"/>
            <a:endParaRPr lang="en-US" smtClean="0"/>
          </a:p>
          <a:p>
            <a:pPr eaLnBrk="1" hangingPunct="1"/>
            <a:endParaRPr lang="en-US" smtClean="0"/>
          </a:p>
          <a:p>
            <a:pPr eaLnBrk="1" hangingPunct="1"/>
            <a:endParaRPr lang="en-US" smtClean="0"/>
          </a:p>
        </p:txBody>
      </p:sp>
      <p:pic>
        <p:nvPicPr>
          <p:cNvPr id="19459" name="Picture 11"/>
          <p:cNvPicPr>
            <a:picLocks/>
          </p:cNvPicPr>
          <p:nvPr/>
        </p:nvPicPr>
        <p:blipFill>
          <a:blip r:embed="rId3"/>
          <a:srcRect/>
          <a:stretch>
            <a:fillRect/>
          </a:stretch>
        </p:blipFill>
        <p:spPr bwMode="auto">
          <a:xfrm>
            <a:off x="4140200" y="1289050"/>
            <a:ext cx="4546600" cy="49720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1505" name="Title 1"/>
          <p:cNvSpPr>
            <a:spLocks noGrp="1"/>
          </p:cNvSpPr>
          <p:nvPr>
            <p:ph type="title" idx="4294967295"/>
          </p:nvPr>
        </p:nvSpPr>
        <p:spPr>
          <a:xfrm>
            <a:off x="0" y="209550"/>
            <a:ext cx="8913813" cy="914400"/>
          </a:xfrm>
        </p:spPr>
        <p:txBody>
          <a:bodyPr/>
          <a:lstStyle/>
          <a:p>
            <a:pPr eaLnBrk="1" hangingPunct="1"/>
            <a:r>
              <a:rPr lang="en-US"/>
              <a:t>Hog1 MAPK Pathway</a:t>
            </a:r>
          </a:p>
        </p:txBody>
      </p:sp>
      <p:sp>
        <p:nvSpPr>
          <p:cNvPr id="21506" name="Subtitle 2"/>
          <p:cNvSpPr>
            <a:spLocks/>
          </p:cNvSpPr>
          <p:nvPr/>
        </p:nvSpPr>
        <p:spPr bwMode="auto">
          <a:xfrm>
            <a:off x="671513" y="1212850"/>
            <a:ext cx="8001000" cy="1327150"/>
          </a:xfrm>
          <a:prstGeom prst="rect">
            <a:avLst/>
          </a:prstGeom>
          <a:noFill/>
          <a:ln w="25400">
            <a:noFill/>
            <a:miter lim="800000"/>
            <a:headEnd/>
            <a:tailEnd/>
          </a:ln>
        </p:spPr>
        <p:txBody>
          <a:bodyPr lIns="292608" tIns="91440" rIns="274320" bIns="91440">
            <a:prstTxWarp prst="textNoShape">
              <a:avLst/>
            </a:prstTxWarp>
          </a:bodyPr>
          <a:lstStyle/>
          <a:p>
            <a:pPr defTabSz="914400">
              <a:spcBef>
                <a:spcPts val="2000"/>
              </a:spcBef>
              <a:buClr>
                <a:schemeClr val="accent1"/>
              </a:buClr>
              <a:buFont typeface="Wingdings 2" pitchFamily="-123" charset="2"/>
              <a:buNone/>
            </a:pPr>
            <a:r>
              <a:rPr lang="en-US" sz="1800" b="1">
                <a:solidFill>
                  <a:srgbClr val="595959"/>
                </a:solidFill>
                <a:latin typeface="Century Gothic" pitchFamily="-123" charset="0"/>
              </a:rPr>
              <a:t>High-Osmolarity Glycerol (HOG) Mitogen-Activated Protein Kinase (MAPK) pathway in budding yeast </a:t>
            </a:r>
            <a:r>
              <a:rPr lang="en-US" sz="1800" b="1" i="1">
                <a:solidFill>
                  <a:srgbClr val="595959"/>
                </a:solidFill>
                <a:latin typeface="Century Gothic" pitchFamily="-123" charset="0"/>
              </a:rPr>
              <a:t>Saccharomyces cerevisiae</a:t>
            </a:r>
            <a:endParaRPr lang="en-US" sz="1800" b="1">
              <a:solidFill>
                <a:srgbClr val="595959"/>
              </a:solidFill>
              <a:latin typeface="Century Gothic" pitchFamily="-123" charset="0"/>
            </a:endParaRPr>
          </a:p>
          <a:p>
            <a:pPr defTabSz="914400">
              <a:spcBef>
                <a:spcPts val="2000"/>
              </a:spcBef>
              <a:buClr>
                <a:schemeClr val="accent1"/>
              </a:buClr>
              <a:buFontTx/>
              <a:buChar char="o"/>
            </a:pPr>
            <a:r>
              <a:rPr lang="en-US" sz="1800">
                <a:solidFill>
                  <a:srgbClr val="595959"/>
                </a:solidFill>
                <a:latin typeface="Century Gothic" pitchFamily="-123" charset="0"/>
              </a:rPr>
              <a:t> Core pathway of the hyperosmotic shock response </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1202" name="Title 1"/>
          <p:cNvSpPr>
            <a:spLocks noGrp="1"/>
          </p:cNvSpPr>
          <p:nvPr>
            <p:ph type="title" idx="4294967295"/>
          </p:nvPr>
        </p:nvSpPr>
        <p:spPr>
          <a:xfrm>
            <a:off x="0" y="209550"/>
            <a:ext cx="8913813" cy="914400"/>
          </a:xfrm>
        </p:spPr>
        <p:txBody>
          <a:bodyPr/>
          <a:lstStyle/>
          <a:p>
            <a:pPr eaLnBrk="1" hangingPunct="1"/>
            <a:r>
              <a:rPr lang="en-US"/>
              <a:t>Hog1 MAPK Pathway</a:t>
            </a:r>
          </a:p>
        </p:txBody>
      </p:sp>
      <p:sp>
        <p:nvSpPr>
          <p:cNvPr id="51203" name="Subtitle 2"/>
          <p:cNvSpPr>
            <a:spLocks/>
          </p:cNvSpPr>
          <p:nvPr/>
        </p:nvSpPr>
        <p:spPr bwMode="auto">
          <a:xfrm>
            <a:off x="671513" y="1212850"/>
            <a:ext cx="8001000" cy="1327150"/>
          </a:xfrm>
          <a:prstGeom prst="rect">
            <a:avLst/>
          </a:prstGeom>
          <a:noFill/>
          <a:ln w="25400">
            <a:noFill/>
            <a:miter lim="800000"/>
            <a:headEnd/>
            <a:tailEnd/>
          </a:ln>
        </p:spPr>
        <p:txBody>
          <a:bodyPr lIns="292608" tIns="91440" rIns="274320" bIns="91440">
            <a:prstTxWarp prst="textNoShape">
              <a:avLst/>
            </a:prstTxWarp>
          </a:bodyPr>
          <a:lstStyle/>
          <a:p>
            <a:pPr defTabSz="914400">
              <a:spcBef>
                <a:spcPts val="2000"/>
              </a:spcBef>
              <a:buClr>
                <a:schemeClr val="accent1"/>
              </a:buClr>
              <a:buFont typeface="Wingdings 2" pitchFamily="-123" charset="2"/>
              <a:buNone/>
            </a:pPr>
            <a:r>
              <a:rPr lang="en-US" sz="1800" b="1">
                <a:solidFill>
                  <a:srgbClr val="595959"/>
                </a:solidFill>
                <a:latin typeface="Century Gothic" pitchFamily="-123" charset="0"/>
              </a:rPr>
              <a:t>High-Osmolarity Glycerol (HOG) Mitogen-Activated Protein Kinase (MAPK) pathway in budding yeast </a:t>
            </a:r>
            <a:r>
              <a:rPr lang="en-US" sz="1800" b="1" i="1">
                <a:solidFill>
                  <a:srgbClr val="595959"/>
                </a:solidFill>
                <a:latin typeface="Century Gothic" pitchFamily="-123" charset="0"/>
              </a:rPr>
              <a:t>Saccharomyces cerevisiae</a:t>
            </a:r>
            <a:endParaRPr lang="en-US" sz="1800" b="1">
              <a:solidFill>
                <a:srgbClr val="595959"/>
              </a:solidFill>
              <a:latin typeface="Century Gothic" pitchFamily="-123" charset="0"/>
            </a:endParaRPr>
          </a:p>
          <a:p>
            <a:pPr defTabSz="914400">
              <a:spcBef>
                <a:spcPts val="2000"/>
              </a:spcBef>
              <a:buClr>
                <a:schemeClr val="accent1"/>
              </a:buClr>
              <a:buFontTx/>
              <a:buChar char="o"/>
            </a:pPr>
            <a:r>
              <a:rPr lang="en-US" sz="1800">
                <a:solidFill>
                  <a:srgbClr val="595959"/>
                </a:solidFill>
                <a:latin typeface="Century Gothic" pitchFamily="-123" charset="0"/>
              </a:rPr>
              <a:t> Core pathway of the hyperosmotic shock response </a:t>
            </a:r>
          </a:p>
        </p:txBody>
      </p:sp>
      <p:sp>
        <p:nvSpPr>
          <p:cNvPr id="51204" name="Oval 6"/>
          <p:cNvSpPr>
            <a:spLocks noChangeArrowheads="1"/>
          </p:cNvSpPr>
          <p:nvPr/>
        </p:nvSpPr>
        <p:spPr bwMode="auto">
          <a:xfrm>
            <a:off x="1282700" y="3321050"/>
            <a:ext cx="5959475" cy="2405063"/>
          </a:xfrm>
          <a:prstGeom prst="ellipse">
            <a:avLst/>
          </a:prstGeom>
          <a:solidFill>
            <a:schemeClr val="accent1"/>
          </a:solidFill>
          <a:ln w="9525">
            <a:noFill/>
            <a:round/>
            <a:headEnd/>
            <a:tailEnd/>
          </a:ln>
        </p:spPr>
        <p:txBody>
          <a:bodyPr wrap="none" anchor="ctr">
            <a:prstTxWarp prst="textNoShape">
              <a:avLst/>
            </a:prstTxWarp>
          </a:bodyPr>
          <a:lstStyle/>
          <a:p>
            <a:endParaRPr lang="en-US" sz="1800"/>
          </a:p>
        </p:txBody>
      </p:sp>
      <p:sp>
        <p:nvSpPr>
          <p:cNvPr id="51205" name="AutoShape 9"/>
          <p:cNvSpPr>
            <a:spLocks noChangeArrowheads="1"/>
          </p:cNvSpPr>
          <p:nvPr/>
        </p:nvSpPr>
        <p:spPr bwMode="auto">
          <a:xfrm>
            <a:off x="2760663" y="3846513"/>
            <a:ext cx="341312" cy="377825"/>
          </a:xfrm>
          <a:prstGeom prst="diamond">
            <a:avLst/>
          </a:prstGeom>
          <a:solidFill>
            <a:srgbClr val="993366"/>
          </a:solidFill>
          <a:ln w="9525">
            <a:noFill/>
            <a:miter lim="800000"/>
            <a:headEnd/>
            <a:tailEnd/>
          </a:ln>
        </p:spPr>
        <p:txBody>
          <a:bodyPr wrap="none" anchor="ctr">
            <a:prstTxWarp prst="textNoShape">
              <a:avLst/>
            </a:prstTxWarp>
          </a:bodyPr>
          <a:lstStyle/>
          <a:p>
            <a:endParaRPr lang="en-US" sz="1800"/>
          </a:p>
        </p:txBody>
      </p:sp>
      <p:sp>
        <p:nvSpPr>
          <p:cNvPr id="51206" name="AutoShape 10"/>
          <p:cNvSpPr>
            <a:spLocks noChangeArrowheads="1"/>
          </p:cNvSpPr>
          <p:nvPr/>
        </p:nvSpPr>
        <p:spPr bwMode="auto">
          <a:xfrm>
            <a:off x="6149975" y="4224338"/>
            <a:ext cx="341313" cy="377825"/>
          </a:xfrm>
          <a:prstGeom prst="diamond">
            <a:avLst/>
          </a:prstGeom>
          <a:solidFill>
            <a:srgbClr val="993366"/>
          </a:solidFill>
          <a:ln w="9525">
            <a:noFill/>
            <a:miter lim="800000"/>
            <a:headEnd/>
            <a:tailEnd/>
          </a:ln>
        </p:spPr>
        <p:txBody>
          <a:bodyPr wrap="none" anchor="ctr">
            <a:prstTxWarp prst="textNoShape">
              <a:avLst/>
            </a:prstTxWarp>
          </a:bodyPr>
          <a:lstStyle/>
          <a:p>
            <a:endParaRPr lang="en-US" sz="1800"/>
          </a:p>
        </p:txBody>
      </p:sp>
      <p:sp>
        <p:nvSpPr>
          <p:cNvPr id="51207" name="AutoShape 11"/>
          <p:cNvSpPr>
            <a:spLocks noChangeArrowheads="1"/>
          </p:cNvSpPr>
          <p:nvPr/>
        </p:nvSpPr>
        <p:spPr bwMode="auto">
          <a:xfrm>
            <a:off x="3254375" y="5018088"/>
            <a:ext cx="341313" cy="377825"/>
          </a:xfrm>
          <a:prstGeom prst="diamond">
            <a:avLst/>
          </a:prstGeom>
          <a:solidFill>
            <a:srgbClr val="993366"/>
          </a:solidFill>
          <a:ln w="9525">
            <a:noFill/>
            <a:miter lim="800000"/>
            <a:headEnd/>
            <a:tailEnd/>
          </a:ln>
        </p:spPr>
        <p:txBody>
          <a:bodyPr wrap="none" anchor="ctr">
            <a:prstTxWarp prst="textNoShape">
              <a:avLst/>
            </a:prstTxWarp>
          </a:bodyPr>
          <a:lstStyle/>
          <a:p>
            <a:endParaRPr lang="en-US" sz="1800"/>
          </a:p>
        </p:txBody>
      </p:sp>
      <p:sp>
        <p:nvSpPr>
          <p:cNvPr id="51208" name="AutoShape 12"/>
          <p:cNvSpPr>
            <a:spLocks noChangeArrowheads="1"/>
          </p:cNvSpPr>
          <p:nvPr/>
        </p:nvSpPr>
        <p:spPr bwMode="auto">
          <a:xfrm>
            <a:off x="2166938" y="4529138"/>
            <a:ext cx="341312" cy="377825"/>
          </a:xfrm>
          <a:prstGeom prst="diamond">
            <a:avLst/>
          </a:prstGeom>
          <a:solidFill>
            <a:srgbClr val="993366"/>
          </a:solidFill>
          <a:ln w="9525">
            <a:noFill/>
            <a:miter lim="800000"/>
            <a:headEnd/>
            <a:tailEnd/>
          </a:ln>
        </p:spPr>
        <p:txBody>
          <a:bodyPr wrap="none" anchor="ctr">
            <a:prstTxWarp prst="textNoShape">
              <a:avLst/>
            </a:prstTxWarp>
          </a:bodyPr>
          <a:lstStyle/>
          <a:p>
            <a:endParaRPr lang="en-US" sz="1800"/>
          </a:p>
        </p:txBody>
      </p:sp>
      <p:sp>
        <p:nvSpPr>
          <p:cNvPr id="51209" name="AutoShape 13"/>
          <p:cNvSpPr>
            <a:spLocks noChangeArrowheads="1"/>
          </p:cNvSpPr>
          <p:nvPr/>
        </p:nvSpPr>
        <p:spPr bwMode="auto">
          <a:xfrm>
            <a:off x="5202238" y="3621088"/>
            <a:ext cx="341312" cy="377825"/>
          </a:xfrm>
          <a:prstGeom prst="diamond">
            <a:avLst/>
          </a:prstGeom>
          <a:solidFill>
            <a:srgbClr val="993366"/>
          </a:solidFill>
          <a:ln w="9525">
            <a:noFill/>
            <a:miter lim="800000"/>
            <a:headEnd/>
            <a:tailEnd/>
          </a:ln>
        </p:spPr>
        <p:txBody>
          <a:bodyPr wrap="none" anchor="ctr">
            <a:prstTxWarp prst="textNoShape">
              <a:avLst/>
            </a:prstTxWarp>
          </a:bodyPr>
          <a:lstStyle/>
          <a:p>
            <a:endParaRPr lang="en-US" sz="1800"/>
          </a:p>
        </p:txBody>
      </p:sp>
      <p:sp>
        <p:nvSpPr>
          <p:cNvPr id="51210" name="AutoShape 14"/>
          <p:cNvSpPr>
            <a:spLocks noChangeArrowheads="1"/>
          </p:cNvSpPr>
          <p:nvPr/>
        </p:nvSpPr>
        <p:spPr bwMode="auto">
          <a:xfrm>
            <a:off x="3762375" y="3468688"/>
            <a:ext cx="341313" cy="377825"/>
          </a:xfrm>
          <a:prstGeom prst="diamond">
            <a:avLst/>
          </a:prstGeom>
          <a:solidFill>
            <a:srgbClr val="993366"/>
          </a:solidFill>
          <a:ln w="9525">
            <a:noFill/>
            <a:miter lim="800000"/>
            <a:headEnd/>
            <a:tailEnd/>
          </a:ln>
        </p:spPr>
        <p:txBody>
          <a:bodyPr wrap="none" anchor="ctr">
            <a:prstTxWarp prst="textNoShape">
              <a:avLst/>
            </a:prstTxWarp>
          </a:bodyPr>
          <a:lstStyle/>
          <a:p>
            <a:endParaRPr lang="en-US" sz="1800"/>
          </a:p>
        </p:txBody>
      </p:sp>
      <p:sp>
        <p:nvSpPr>
          <p:cNvPr id="51211" name="Oval 15"/>
          <p:cNvSpPr>
            <a:spLocks noChangeArrowheads="1"/>
          </p:cNvSpPr>
          <p:nvPr/>
        </p:nvSpPr>
        <p:spPr bwMode="auto">
          <a:xfrm>
            <a:off x="4159250" y="3975100"/>
            <a:ext cx="1136650" cy="1144588"/>
          </a:xfrm>
          <a:prstGeom prst="ellipse">
            <a:avLst/>
          </a:prstGeom>
          <a:solidFill>
            <a:srgbClr val="3366FF"/>
          </a:solidFill>
          <a:ln w="9525">
            <a:noFill/>
            <a:round/>
            <a:headEnd/>
            <a:tailEnd/>
          </a:ln>
        </p:spPr>
        <p:txBody>
          <a:bodyPr wrap="none" anchor="ctr">
            <a:prstTxWarp prst="textNoShape">
              <a:avLst/>
            </a:prstTxWarp>
          </a:bodyPr>
          <a:lstStyle/>
          <a:p>
            <a:endParaRPr lang="en-US" sz="1800"/>
          </a:p>
        </p:txBody>
      </p:sp>
      <p:sp>
        <p:nvSpPr>
          <p:cNvPr id="51212" name="Text Box 12"/>
          <p:cNvSpPr txBox="1">
            <a:spLocks noChangeArrowheads="1"/>
          </p:cNvSpPr>
          <p:nvPr/>
        </p:nvSpPr>
        <p:spPr bwMode="auto">
          <a:xfrm>
            <a:off x="1282700" y="4224338"/>
            <a:ext cx="884238" cy="944562"/>
          </a:xfrm>
          <a:prstGeom prst="rect">
            <a:avLst/>
          </a:prstGeom>
          <a:noFill/>
          <a:ln w="9525">
            <a:noFill/>
            <a:miter lim="800000"/>
            <a:headEnd/>
            <a:tailEnd/>
          </a:ln>
        </p:spPr>
        <p:txBody>
          <a:bodyPr>
            <a:prstTxWarp prst="textNoShape">
              <a:avLst/>
            </a:prstTxWarp>
            <a:spAutoFit/>
          </a:bodyPr>
          <a:lstStyle/>
          <a:p>
            <a:pPr>
              <a:spcBef>
                <a:spcPct val="50000"/>
              </a:spcBef>
            </a:pPr>
            <a:r>
              <a:rPr lang="en-US" sz="2000">
                <a:solidFill>
                  <a:schemeClr val="tx2"/>
                </a:solidFill>
                <a:latin typeface="Century Gothic" pitchFamily="-123" charset="0"/>
              </a:rPr>
              <a:t>cell</a:t>
            </a:r>
          </a:p>
          <a:p>
            <a:pPr>
              <a:spcBef>
                <a:spcPct val="50000"/>
              </a:spcBef>
            </a:pPr>
            <a:endParaRPr lang="en-US"/>
          </a:p>
        </p:txBody>
      </p:sp>
      <p:sp>
        <p:nvSpPr>
          <p:cNvPr id="51213" name="Text Box 13"/>
          <p:cNvSpPr txBox="1">
            <a:spLocks noChangeArrowheads="1"/>
          </p:cNvSpPr>
          <p:nvPr/>
        </p:nvSpPr>
        <p:spPr bwMode="auto">
          <a:xfrm>
            <a:off x="3965575" y="3436938"/>
            <a:ext cx="884238" cy="944562"/>
          </a:xfrm>
          <a:prstGeom prst="rect">
            <a:avLst/>
          </a:prstGeom>
          <a:noFill/>
          <a:ln w="9525">
            <a:noFill/>
            <a:miter lim="800000"/>
            <a:headEnd/>
            <a:tailEnd/>
          </a:ln>
        </p:spPr>
        <p:txBody>
          <a:bodyPr>
            <a:prstTxWarp prst="textNoShape">
              <a:avLst/>
            </a:prstTxWarp>
            <a:spAutoFit/>
          </a:bodyPr>
          <a:lstStyle/>
          <a:p>
            <a:pPr>
              <a:spcBef>
                <a:spcPct val="50000"/>
              </a:spcBef>
            </a:pPr>
            <a:r>
              <a:rPr lang="en-US" sz="2000">
                <a:solidFill>
                  <a:schemeClr val="tx2"/>
                </a:solidFill>
                <a:latin typeface="Century Gothic" pitchFamily="-123" charset="0"/>
              </a:rPr>
              <a:t>Hog1</a:t>
            </a:r>
          </a:p>
          <a:p>
            <a:pPr>
              <a:spcBef>
                <a:spcPct val="50000"/>
              </a:spcBef>
            </a:pPr>
            <a:endParaRPr lang="en-US"/>
          </a:p>
        </p:txBody>
      </p:sp>
      <p:sp>
        <p:nvSpPr>
          <p:cNvPr id="51214" name="Text Box 14"/>
          <p:cNvSpPr txBox="1">
            <a:spLocks noChangeArrowheads="1"/>
          </p:cNvSpPr>
          <p:nvPr/>
        </p:nvSpPr>
        <p:spPr bwMode="auto">
          <a:xfrm>
            <a:off x="4184650" y="4364038"/>
            <a:ext cx="1270000" cy="944562"/>
          </a:xfrm>
          <a:prstGeom prst="rect">
            <a:avLst/>
          </a:prstGeom>
          <a:noFill/>
          <a:ln w="9525">
            <a:noFill/>
            <a:miter lim="800000"/>
            <a:headEnd/>
            <a:tailEnd/>
          </a:ln>
        </p:spPr>
        <p:txBody>
          <a:bodyPr>
            <a:prstTxWarp prst="textNoShape">
              <a:avLst/>
            </a:prstTxWarp>
            <a:spAutoFit/>
          </a:bodyPr>
          <a:lstStyle/>
          <a:p>
            <a:pPr>
              <a:spcBef>
                <a:spcPct val="50000"/>
              </a:spcBef>
            </a:pPr>
            <a:r>
              <a:rPr lang="en-US" sz="2000">
                <a:solidFill>
                  <a:schemeClr val="tx2"/>
                </a:solidFill>
                <a:latin typeface="Century Gothic" pitchFamily="-123" charset="0"/>
              </a:rPr>
              <a:t>nucleus</a:t>
            </a:r>
          </a:p>
          <a:p>
            <a:pPr>
              <a:spcBef>
                <a:spcPct val="50000"/>
              </a:spcBef>
            </a:pPr>
            <a:endParaRPr 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0178" name="Title 1"/>
          <p:cNvSpPr>
            <a:spLocks noGrp="1"/>
          </p:cNvSpPr>
          <p:nvPr>
            <p:ph type="title" idx="4294967295"/>
          </p:nvPr>
        </p:nvSpPr>
        <p:spPr>
          <a:xfrm>
            <a:off x="0" y="209550"/>
            <a:ext cx="8913813" cy="914400"/>
          </a:xfrm>
        </p:spPr>
        <p:txBody>
          <a:bodyPr/>
          <a:lstStyle/>
          <a:p>
            <a:pPr eaLnBrk="1" hangingPunct="1"/>
            <a:r>
              <a:rPr lang="en-US"/>
              <a:t>Hog1 MAPK Pathway</a:t>
            </a:r>
          </a:p>
        </p:txBody>
      </p:sp>
      <p:sp>
        <p:nvSpPr>
          <p:cNvPr id="50179" name="Subtitle 2"/>
          <p:cNvSpPr>
            <a:spLocks/>
          </p:cNvSpPr>
          <p:nvPr/>
        </p:nvSpPr>
        <p:spPr bwMode="auto">
          <a:xfrm>
            <a:off x="671513" y="1212850"/>
            <a:ext cx="8001000" cy="1327150"/>
          </a:xfrm>
          <a:prstGeom prst="rect">
            <a:avLst/>
          </a:prstGeom>
          <a:noFill/>
          <a:ln w="25400">
            <a:noFill/>
            <a:miter lim="800000"/>
            <a:headEnd/>
            <a:tailEnd/>
          </a:ln>
        </p:spPr>
        <p:txBody>
          <a:bodyPr lIns="292608" tIns="91440" rIns="274320" bIns="91440">
            <a:prstTxWarp prst="textNoShape">
              <a:avLst/>
            </a:prstTxWarp>
          </a:bodyPr>
          <a:lstStyle/>
          <a:p>
            <a:pPr defTabSz="914400">
              <a:spcBef>
                <a:spcPts val="2000"/>
              </a:spcBef>
              <a:buClr>
                <a:schemeClr val="accent1"/>
              </a:buClr>
              <a:buFont typeface="Wingdings 2" pitchFamily="-123" charset="2"/>
              <a:buNone/>
            </a:pPr>
            <a:r>
              <a:rPr lang="en-US" sz="1800" b="1">
                <a:solidFill>
                  <a:srgbClr val="595959"/>
                </a:solidFill>
                <a:latin typeface="Century Gothic" pitchFamily="-123" charset="0"/>
              </a:rPr>
              <a:t>High-Osmolarity Glycerol (HOG) Mitogen-Activated Protein Kinase (MAPK) pathway in budding yeast </a:t>
            </a:r>
            <a:r>
              <a:rPr lang="en-US" sz="1800" b="1" i="1">
                <a:solidFill>
                  <a:srgbClr val="595959"/>
                </a:solidFill>
                <a:latin typeface="Century Gothic" pitchFamily="-123" charset="0"/>
              </a:rPr>
              <a:t>Saccharomyces cerevisiae</a:t>
            </a:r>
            <a:endParaRPr lang="en-US" sz="1800" b="1">
              <a:solidFill>
                <a:srgbClr val="595959"/>
              </a:solidFill>
              <a:latin typeface="Century Gothic" pitchFamily="-123" charset="0"/>
            </a:endParaRPr>
          </a:p>
          <a:p>
            <a:pPr defTabSz="914400">
              <a:spcBef>
                <a:spcPts val="2000"/>
              </a:spcBef>
              <a:buClr>
                <a:schemeClr val="accent1"/>
              </a:buClr>
              <a:buFontTx/>
              <a:buChar char="o"/>
            </a:pPr>
            <a:r>
              <a:rPr lang="en-US" sz="1800">
                <a:solidFill>
                  <a:srgbClr val="595959"/>
                </a:solidFill>
                <a:latin typeface="Century Gothic" pitchFamily="-123" charset="0"/>
              </a:rPr>
              <a:t> Core pathway of the hyperosmotic shock response </a:t>
            </a:r>
          </a:p>
        </p:txBody>
      </p:sp>
      <p:sp>
        <p:nvSpPr>
          <p:cNvPr id="50180" name="Oval 6"/>
          <p:cNvSpPr>
            <a:spLocks noChangeArrowheads="1"/>
          </p:cNvSpPr>
          <p:nvPr/>
        </p:nvSpPr>
        <p:spPr bwMode="auto">
          <a:xfrm>
            <a:off x="1282700" y="3321050"/>
            <a:ext cx="5959475" cy="2405063"/>
          </a:xfrm>
          <a:prstGeom prst="ellipse">
            <a:avLst/>
          </a:prstGeom>
          <a:solidFill>
            <a:schemeClr val="accent1"/>
          </a:solidFill>
          <a:ln w="9525">
            <a:noFill/>
            <a:round/>
            <a:headEnd/>
            <a:tailEnd/>
          </a:ln>
        </p:spPr>
        <p:txBody>
          <a:bodyPr wrap="none" anchor="ctr">
            <a:prstTxWarp prst="textNoShape">
              <a:avLst/>
            </a:prstTxWarp>
          </a:bodyPr>
          <a:lstStyle/>
          <a:p>
            <a:endParaRPr lang="en-US" sz="1800"/>
          </a:p>
        </p:txBody>
      </p:sp>
      <p:sp>
        <p:nvSpPr>
          <p:cNvPr id="50181" name="AutoShape 9"/>
          <p:cNvSpPr>
            <a:spLocks noChangeArrowheads="1"/>
          </p:cNvSpPr>
          <p:nvPr/>
        </p:nvSpPr>
        <p:spPr bwMode="auto">
          <a:xfrm>
            <a:off x="2760663" y="3846513"/>
            <a:ext cx="341312" cy="377825"/>
          </a:xfrm>
          <a:prstGeom prst="diamond">
            <a:avLst/>
          </a:prstGeom>
          <a:solidFill>
            <a:srgbClr val="993366"/>
          </a:solidFill>
          <a:ln w="9525">
            <a:noFill/>
            <a:miter lim="800000"/>
            <a:headEnd/>
            <a:tailEnd/>
          </a:ln>
        </p:spPr>
        <p:txBody>
          <a:bodyPr wrap="none" anchor="ctr">
            <a:prstTxWarp prst="textNoShape">
              <a:avLst/>
            </a:prstTxWarp>
          </a:bodyPr>
          <a:lstStyle/>
          <a:p>
            <a:endParaRPr lang="en-US" sz="1800"/>
          </a:p>
        </p:txBody>
      </p:sp>
      <p:sp>
        <p:nvSpPr>
          <p:cNvPr id="50182" name="AutoShape 10"/>
          <p:cNvSpPr>
            <a:spLocks noChangeArrowheads="1"/>
          </p:cNvSpPr>
          <p:nvPr/>
        </p:nvSpPr>
        <p:spPr bwMode="auto">
          <a:xfrm>
            <a:off x="6149975" y="4224338"/>
            <a:ext cx="341313" cy="377825"/>
          </a:xfrm>
          <a:prstGeom prst="diamond">
            <a:avLst/>
          </a:prstGeom>
          <a:solidFill>
            <a:srgbClr val="993366"/>
          </a:solidFill>
          <a:ln w="9525">
            <a:noFill/>
            <a:miter lim="800000"/>
            <a:headEnd/>
            <a:tailEnd/>
          </a:ln>
        </p:spPr>
        <p:txBody>
          <a:bodyPr wrap="none" anchor="ctr">
            <a:prstTxWarp prst="textNoShape">
              <a:avLst/>
            </a:prstTxWarp>
          </a:bodyPr>
          <a:lstStyle/>
          <a:p>
            <a:endParaRPr lang="en-US" sz="1800"/>
          </a:p>
        </p:txBody>
      </p:sp>
      <p:sp>
        <p:nvSpPr>
          <p:cNvPr id="50183" name="AutoShape 11"/>
          <p:cNvSpPr>
            <a:spLocks noChangeArrowheads="1"/>
          </p:cNvSpPr>
          <p:nvPr/>
        </p:nvSpPr>
        <p:spPr bwMode="auto">
          <a:xfrm>
            <a:off x="3254375" y="5018088"/>
            <a:ext cx="341313" cy="377825"/>
          </a:xfrm>
          <a:prstGeom prst="diamond">
            <a:avLst/>
          </a:prstGeom>
          <a:solidFill>
            <a:srgbClr val="993366"/>
          </a:solidFill>
          <a:ln w="9525">
            <a:noFill/>
            <a:miter lim="800000"/>
            <a:headEnd/>
            <a:tailEnd/>
          </a:ln>
        </p:spPr>
        <p:txBody>
          <a:bodyPr wrap="none" anchor="ctr">
            <a:prstTxWarp prst="textNoShape">
              <a:avLst/>
            </a:prstTxWarp>
          </a:bodyPr>
          <a:lstStyle/>
          <a:p>
            <a:endParaRPr lang="en-US" sz="1800"/>
          </a:p>
        </p:txBody>
      </p:sp>
      <p:sp>
        <p:nvSpPr>
          <p:cNvPr id="50184" name="AutoShape 12"/>
          <p:cNvSpPr>
            <a:spLocks noChangeArrowheads="1"/>
          </p:cNvSpPr>
          <p:nvPr/>
        </p:nvSpPr>
        <p:spPr bwMode="auto">
          <a:xfrm>
            <a:off x="2166938" y="4529138"/>
            <a:ext cx="341312" cy="377825"/>
          </a:xfrm>
          <a:prstGeom prst="diamond">
            <a:avLst/>
          </a:prstGeom>
          <a:solidFill>
            <a:srgbClr val="993366"/>
          </a:solidFill>
          <a:ln w="9525">
            <a:noFill/>
            <a:miter lim="800000"/>
            <a:headEnd/>
            <a:tailEnd/>
          </a:ln>
        </p:spPr>
        <p:txBody>
          <a:bodyPr wrap="none" anchor="ctr">
            <a:prstTxWarp prst="textNoShape">
              <a:avLst/>
            </a:prstTxWarp>
          </a:bodyPr>
          <a:lstStyle/>
          <a:p>
            <a:endParaRPr lang="en-US" sz="1800"/>
          </a:p>
        </p:txBody>
      </p:sp>
      <p:sp>
        <p:nvSpPr>
          <p:cNvPr id="50185" name="AutoShape 13"/>
          <p:cNvSpPr>
            <a:spLocks noChangeArrowheads="1"/>
          </p:cNvSpPr>
          <p:nvPr/>
        </p:nvSpPr>
        <p:spPr bwMode="auto">
          <a:xfrm>
            <a:off x="5202238" y="3621088"/>
            <a:ext cx="341312" cy="377825"/>
          </a:xfrm>
          <a:prstGeom prst="diamond">
            <a:avLst/>
          </a:prstGeom>
          <a:solidFill>
            <a:srgbClr val="993366"/>
          </a:solidFill>
          <a:ln w="9525">
            <a:noFill/>
            <a:miter lim="800000"/>
            <a:headEnd/>
            <a:tailEnd/>
          </a:ln>
        </p:spPr>
        <p:txBody>
          <a:bodyPr wrap="none" anchor="ctr">
            <a:prstTxWarp prst="textNoShape">
              <a:avLst/>
            </a:prstTxWarp>
          </a:bodyPr>
          <a:lstStyle/>
          <a:p>
            <a:endParaRPr lang="en-US" sz="1800"/>
          </a:p>
        </p:txBody>
      </p:sp>
      <p:sp>
        <p:nvSpPr>
          <p:cNvPr id="50186" name="AutoShape 14"/>
          <p:cNvSpPr>
            <a:spLocks noChangeArrowheads="1"/>
          </p:cNvSpPr>
          <p:nvPr/>
        </p:nvSpPr>
        <p:spPr bwMode="auto">
          <a:xfrm>
            <a:off x="3762375" y="3468688"/>
            <a:ext cx="341313" cy="377825"/>
          </a:xfrm>
          <a:prstGeom prst="diamond">
            <a:avLst/>
          </a:prstGeom>
          <a:solidFill>
            <a:srgbClr val="993366"/>
          </a:solidFill>
          <a:ln w="9525">
            <a:noFill/>
            <a:miter lim="800000"/>
            <a:headEnd/>
            <a:tailEnd/>
          </a:ln>
        </p:spPr>
        <p:txBody>
          <a:bodyPr wrap="none" anchor="ctr">
            <a:prstTxWarp prst="textNoShape">
              <a:avLst/>
            </a:prstTxWarp>
          </a:bodyPr>
          <a:lstStyle/>
          <a:p>
            <a:endParaRPr lang="en-US" sz="1800"/>
          </a:p>
        </p:txBody>
      </p:sp>
      <p:sp>
        <p:nvSpPr>
          <p:cNvPr id="50187" name="Oval 15"/>
          <p:cNvSpPr>
            <a:spLocks noChangeArrowheads="1"/>
          </p:cNvSpPr>
          <p:nvPr/>
        </p:nvSpPr>
        <p:spPr bwMode="auto">
          <a:xfrm>
            <a:off x="4159250" y="3975100"/>
            <a:ext cx="1136650" cy="1144588"/>
          </a:xfrm>
          <a:prstGeom prst="ellipse">
            <a:avLst/>
          </a:prstGeom>
          <a:solidFill>
            <a:srgbClr val="3366FF"/>
          </a:solidFill>
          <a:ln w="9525">
            <a:noFill/>
            <a:round/>
            <a:headEnd/>
            <a:tailEnd/>
          </a:ln>
        </p:spPr>
        <p:txBody>
          <a:bodyPr wrap="none" anchor="ctr">
            <a:prstTxWarp prst="textNoShape">
              <a:avLst/>
            </a:prstTxWarp>
          </a:bodyPr>
          <a:lstStyle/>
          <a:p>
            <a:endParaRPr lang="en-US" sz="1800"/>
          </a:p>
        </p:txBody>
      </p:sp>
      <p:sp>
        <p:nvSpPr>
          <p:cNvPr id="50188" name="AutoShape 12"/>
          <p:cNvSpPr>
            <a:spLocks noChangeArrowheads="1"/>
          </p:cNvSpPr>
          <p:nvPr/>
        </p:nvSpPr>
        <p:spPr bwMode="auto">
          <a:xfrm rot="2432766">
            <a:off x="671513" y="3170238"/>
            <a:ext cx="1030287" cy="300037"/>
          </a:xfrm>
          <a:prstGeom prst="rightArrow">
            <a:avLst>
              <a:gd name="adj1" fmla="val 50000"/>
              <a:gd name="adj2" fmla="val 85847"/>
            </a:avLst>
          </a:prstGeom>
          <a:solidFill>
            <a:srgbClr val="A40503"/>
          </a:solidFill>
          <a:ln w="9525">
            <a:noFill/>
            <a:miter lim="800000"/>
            <a:headEnd/>
            <a:tailEnd/>
          </a:ln>
        </p:spPr>
        <p:txBody>
          <a:bodyPr wrap="none" anchor="ctr">
            <a:prstTxWarp prst="textNoShape">
              <a:avLst/>
            </a:prstTxWarp>
          </a:bodyPr>
          <a:lstStyle/>
          <a:p>
            <a:endParaRPr lang="en-US"/>
          </a:p>
        </p:txBody>
      </p:sp>
      <p:sp>
        <p:nvSpPr>
          <p:cNvPr id="50189" name="AutoShape 13"/>
          <p:cNvSpPr>
            <a:spLocks noChangeArrowheads="1"/>
          </p:cNvSpPr>
          <p:nvPr/>
        </p:nvSpPr>
        <p:spPr bwMode="auto">
          <a:xfrm rot="19167234" flipH="1">
            <a:off x="6945313" y="3317875"/>
            <a:ext cx="1030287" cy="300038"/>
          </a:xfrm>
          <a:prstGeom prst="rightArrow">
            <a:avLst>
              <a:gd name="adj1" fmla="val 50000"/>
              <a:gd name="adj2" fmla="val 85846"/>
            </a:avLst>
          </a:prstGeom>
          <a:solidFill>
            <a:srgbClr val="A40503"/>
          </a:solidFill>
          <a:ln w="9525">
            <a:noFill/>
            <a:miter lim="800000"/>
            <a:headEnd/>
            <a:tailEnd/>
          </a:ln>
        </p:spPr>
        <p:txBody>
          <a:bodyPr wrap="none" anchor="ctr">
            <a:prstTxWarp prst="textNoShape">
              <a:avLst/>
            </a:prstTxWarp>
          </a:bodyPr>
          <a:lstStyle/>
          <a:p>
            <a:endParaRPr lang="en-US"/>
          </a:p>
        </p:txBody>
      </p:sp>
      <p:sp>
        <p:nvSpPr>
          <p:cNvPr id="50190" name="AutoShape 14"/>
          <p:cNvSpPr>
            <a:spLocks noChangeArrowheads="1"/>
          </p:cNvSpPr>
          <p:nvPr/>
        </p:nvSpPr>
        <p:spPr bwMode="auto">
          <a:xfrm rot="19167234" flipV="1">
            <a:off x="671513" y="5724525"/>
            <a:ext cx="1030287" cy="300038"/>
          </a:xfrm>
          <a:prstGeom prst="rightArrow">
            <a:avLst>
              <a:gd name="adj1" fmla="val 50000"/>
              <a:gd name="adj2" fmla="val 85846"/>
            </a:avLst>
          </a:prstGeom>
          <a:solidFill>
            <a:srgbClr val="A40503"/>
          </a:solidFill>
          <a:ln w="9525">
            <a:noFill/>
            <a:miter lim="800000"/>
            <a:headEnd/>
            <a:tailEnd/>
          </a:ln>
        </p:spPr>
        <p:txBody>
          <a:bodyPr wrap="none" anchor="ctr">
            <a:prstTxWarp prst="textNoShape">
              <a:avLst/>
            </a:prstTxWarp>
          </a:bodyPr>
          <a:lstStyle/>
          <a:p>
            <a:endParaRPr lang="en-US"/>
          </a:p>
        </p:txBody>
      </p:sp>
      <p:sp>
        <p:nvSpPr>
          <p:cNvPr id="50191" name="AutoShape 15"/>
          <p:cNvSpPr>
            <a:spLocks noChangeArrowheads="1"/>
          </p:cNvSpPr>
          <p:nvPr/>
        </p:nvSpPr>
        <p:spPr bwMode="auto">
          <a:xfrm rot="13232766">
            <a:off x="6945313" y="5575300"/>
            <a:ext cx="1030287" cy="300038"/>
          </a:xfrm>
          <a:prstGeom prst="rightArrow">
            <a:avLst>
              <a:gd name="adj1" fmla="val 50000"/>
              <a:gd name="adj2" fmla="val 85846"/>
            </a:avLst>
          </a:prstGeom>
          <a:solidFill>
            <a:srgbClr val="A40503"/>
          </a:solidFill>
          <a:ln w="9525">
            <a:noFill/>
            <a:miter lim="800000"/>
            <a:headEnd/>
            <a:tailEnd/>
          </a:ln>
        </p:spPr>
        <p:txBody>
          <a:bodyPr wrap="none" anchor="ctr">
            <a:prstTxWarp prst="textNoShape">
              <a:avLst/>
            </a:prstTxWarp>
          </a:bodyPr>
          <a:lstStyle/>
          <a:p>
            <a:endParaRPr lang="en-US"/>
          </a:p>
        </p:txBody>
      </p:sp>
      <p:sp>
        <p:nvSpPr>
          <p:cNvPr id="50193" name="Text Box 17"/>
          <p:cNvSpPr txBox="1">
            <a:spLocks noChangeArrowheads="1"/>
          </p:cNvSpPr>
          <p:nvPr/>
        </p:nvSpPr>
        <p:spPr bwMode="auto">
          <a:xfrm>
            <a:off x="7226300" y="3357563"/>
            <a:ext cx="1611313" cy="1554162"/>
          </a:xfrm>
          <a:prstGeom prst="rect">
            <a:avLst/>
          </a:prstGeom>
          <a:noFill/>
          <a:ln w="9525">
            <a:noFill/>
            <a:miter lim="800000"/>
            <a:headEnd/>
            <a:tailEnd/>
          </a:ln>
        </p:spPr>
        <p:txBody>
          <a:bodyPr>
            <a:prstTxWarp prst="textNoShape">
              <a:avLst/>
            </a:prstTxWarp>
            <a:spAutoFit/>
          </a:bodyPr>
          <a:lstStyle/>
          <a:p>
            <a:pPr algn="ctr">
              <a:spcBef>
                <a:spcPct val="50000"/>
              </a:spcBef>
            </a:pPr>
            <a:r>
              <a:rPr lang="en-US" sz="2000">
                <a:solidFill>
                  <a:schemeClr val="tx2"/>
                </a:solidFill>
                <a:latin typeface="Century Gothic" pitchFamily="-123" charset="0"/>
              </a:rPr>
              <a:t>high osmolarity solution</a:t>
            </a:r>
          </a:p>
          <a:p>
            <a:pPr>
              <a:spcBef>
                <a:spcPct val="50000"/>
              </a:spcBef>
            </a:pPr>
            <a:endParaRPr 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29" name="Title 1"/>
          <p:cNvSpPr>
            <a:spLocks noGrp="1"/>
          </p:cNvSpPr>
          <p:nvPr>
            <p:ph type="title" idx="4294967295"/>
          </p:nvPr>
        </p:nvSpPr>
        <p:spPr>
          <a:xfrm>
            <a:off x="0" y="209550"/>
            <a:ext cx="8913813" cy="914400"/>
          </a:xfrm>
        </p:spPr>
        <p:txBody>
          <a:bodyPr/>
          <a:lstStyle/>
          <a:p>
            <a:pPr eaLnBrk="1" hangingPunct="1"/>
            <a:r>
              <a:rPr lang="en-US"/>
              <a:t>Hog1 MAPK Pathway</a:t>
            </a:r>
          </a:p>
        </p:txBody>
      </p:sp>
      <p:sp>
        <p:nvSpPr>
          <p:cNvPr id="22530" name="Subtitle 2"/>
          <p:cNvSpPr>
            <a:spLocks/>
          </p:cNvSpPr>
          <p:nvPr/>
        </p:nvSpPr>
        <p:spPr bwMode="auto">
          <a:xfrm>
            <a:off x="671513" y="1212850"/>
            <a:ext cx="8001000" cy="1327150"/>
          </a:xfrm>
          <a:prstGeom prst="rect">
            <a:avLst/>
          </a:prstGeom>
          <a:noFill/>
          <a:ln w="25400">
            <a:noFill/>
            <a:miter lim="800000"/>
            <a:headEnd/>
            <a:tailEnd/>
          </a:ln>
        </p:spPr>
        <p:txBody>
          <a:bodyPr lIns="292608" tIns="91440" rIns="274320" bIns="91440">
            <a:prstTxWarp prst="textNoShape">
              <a:avLst/>
            </a:prstTxWarp>
          </a:bodyPr>
          <a:lstStyle/>
          <a:p>
            <a:pPr defTabSz="914400">
              <a:spcBef>
                <a:spcPts val="2000"/>
              </a:spcBef>
              <a:buClr>
                <a:schemeClr val="accent1"/>
              </a:buClr>
              <a:buFont typeface="Wingdings 2" pitchFamily="-123" charset="2"/>
              <a:buNone/>
            </a:pPr>
            <a:r>
              <a:rPr lang="en-US" sz="1800" b="1">
                <a:solidFill>
                  <a:srgbClr val="595959"/>
                </a:solidFill>
                <a:latin typeface="Century Gothic" pitchFamily="-123" charset="0"/>
              </a:rPr>
              <a:t>High-Osmolarity Glycerol (HOG) Mitogen-Activated Protein Kinase (MAPK) pathway in budding yeast </a:t>
            </a:r>
            <a:r>
              <a:rPr lang="en-US" sz="1800" b="1" i="1">
                <a:solidFill>
                  <a:srgbClr val="595959"/>
                </a:solidFill>
                <a:latin typeface="Century Gothic" pitchFamily="-123" charset="0"/>
              </a:rPr>
              <a:t>Saccharomyces cerevisiae</a:t>
            </a:r>
            <a:endParaRPr lang="en-US" sz="1800" b="1">
              <a:solidFill>
                <a:srgbClr val="595959"/>
              </a:solidFill>
              <a:latin typeface="Century Gothic" pitchFamily="-123" charset="0"/>
            </a:endParaRPr>
          </a:p>
          <a:p>
            <a:pPr defTabSz="914400">
              <a:spcBef>
                <a:spcPts val="2000"/>
              </a:spcBef>
              <a:buClr>
                <a:schemeClr val="accent1"/>
              </a:buClr>
              <a:buFontTx/>
              <a:buChar char="o"/>
            </a:pPr>
            <a:r>
              <a:rPr lang="en-US" sz="1800">
                <a:solidFill>
                  <a:srgbClr val="595959"/>
                </a:solidFill>
                <a:latin typeface="Century Gothic" pitchFamily="-123" charset="0"/>
              </a:rPr>
              <a:t> Core pathway of the hyperosmotic shock response </a:t>
            </a:r>
          </a:p>
        </p:txBody>
      </p:sp>
      <p:sp>
        <p:nvSpPr>
          <p:cNvPr id="22531" name="Oval 4"/>
          <p:cNvSpPr>
            <a:spLocks noChangeArrowheads="1"/>
          </p:cNvSpPr>
          <p:nvPr/>
        </p:nvSpPr>
        <p:spPr bwMode="auto">
          <a:xfrm>
            <a:off x="1282700" y="3321050"/>
            <a:ext cx="5959475" cy="2405063"/>
          </a:xfrm>
          <a:prstGeom prst="ellipse">
            <a:avLst/>
          </a:prstGeom>
          <a:solidFill>
            <a:schemeClr val="accent1"/>
          </a:solidFill>
          <a:ln w="9525">
            <a:noFill/>
            <a:round/>
            <a:headEnd/>
            <a:tailEnd/>
          </a:ln>
        </p:spPr>
        <p:txBody>
          <a:bodyPr wrap="none" anchor="ctr">
            <a:prstTxWarp prst="textNoShape">
              <a:avLst/>
            </a:prstTxWarp>
          </a:bodyPr>
          <a:lstStyle/>
          <a:p>
            <a:endParaRPr lang="en-US" sz="1800"/>
          </a:p>
        </p:txBody>
      </p:sp>
      <p:sp>
        <p:nvSpPr>
          <p:cNvPr id="22532" name="Oval 5"/>
          <p:cNvSpPr>
            <a:spLocks noChangeArrowheads="1"/>
          </p:cNvSpPr>
          <p:nvPr/>
        </p:nvSpPr>
        <p:spPr bwMode="auto">
          <a:xfrm>
            <a:off x="4159250" y="3975100"/>
            <a:ext cx="1136650" cy="1144588"/>
          </a:xfrm>
          <a:prstGeom prst="ellipse">
            <a:avLst/>
          </a:prstGeom>
          <a:solidFill>
            <a:srgbClr val="3366FF"/>
          </a:solidFill>
          <a:ln w="9525">
            <a:noFill/>
            <a:round/>
            <a:headEnd/>
            <a:tailEnd/>
          </a:ln>
        </p:spPr>
        <p:txBody>
          <a:bodyPr wrap="none" anchor="ctr">
            <a:prstTxWarp prst="textNoShape">
              <a:avLst/>
            </a:prstTxWarp>
          </a:bodyPr>
          <a:lstStyle/>
          <a:p>
            <a:endParaRPr lang="en-US" sz="1800"/>
          </a:p>
        </p:txBody>
      </p:sp>
      <p:sp>
        <p:nvSpPr>
          <p:cNvPr id="22533" name="AutoShape 6"/>
          <p:cNvSpPr>
            <a:spLocks noChangeArrowheads="1"/>
          </p:cNvSpPr>
          <p:nvPr/>
        </p:nvSpPr>
        <p:spPr bwMode="auto">
          <a:xfrm>
            <a:off x="4273550" y="4340225"/>
            <a:ext cx="341313" cy="377825"/>
          </a:xfrm>
          <a:prstGeom prst="diamond">
            <a:avLst/>
          </a:prstGeom>
          <a:solidFill>
            <a:srgbClr val="993366"/>
          </a:solidFill>
          <a:ln w="9525">
            <a:noFill/>
            <a:miter lim="800000"/>
            <a:headEnd/>
            <a:tailEnd/>
          </a:ln>
        </p:spPr>
        <p:txBody>
          <a:bodyPr wrap="none" anchor="ctr">
            <a:prstTxWarp prst="textNoShape">
              <a:avLst/>
            </a:prstTxWarp>
          </a:bodyPr>
          <a:lstStyle/>
          <a:p>
            <a:endParaRPr lang="en-US" sz="1800"/>
          </a:p>
        </p:txBody>
      </p:sp>
      <p:sp>
        <p:nvSpPr>
          <p:cNvPr id="22534" name="AutoShape 7"/>
          <p:cNvSpPr>
            <a:spLocks noChangeArrowheads="1"/>
          </p:cNvSpPr>
          <p:nvPr/>
        </p:nvSpPr>
        <p:spPr bwMode="auto">
          <a:xfrm>
            <a:off x="6149975" y="4224338"/>
            <a:ext cx="341313" cy="377825"/>
          </a:xfrm>
          <a:prstGeom prst="diamond">
            <a:avLst/>
          </a:prstGeom>
          <a:solidFill>
            <a:srgbClr val="993366"/>
          </a:solidFill>
          <a:ln w="9525">
            <a:noFill/>
            <a:miter lim="800000"/>
            <a:headEnd/>
            <a:tailEnd/>
          </a:ln>
        </p:spPr>
        <p:txBody>
          <a:bodyPr wrap="none" anchor="ctr">
            <a:prstTxWarp prst="textNoShape">
              <a:avLst/>
            </a:prstTxWarp>
          </a:bodyPr>
          <a:lstStyle/>
          <a:p>
            <a:endParaRPr lang="en-US" sz="1800"/>
          </a:p>
        </p:txBody>
      </p:sp>
      <p:sp>
        <p:nvSpPr>
          <p:cNvPr id="22535" name="AutoShape 8"/>
          <p:cNvSpPr>
            <a:spLocks noChangeArrowheads="1"/>
          </p:cNvSpPr>
          <p:nvPr/>
        </p:nvSpPr>
        <p:spPr bwMode="auto">
          <a:xfrm>
            <a:off x="3254375" y="5018088"/>
            <a:ext cx="341313" cy="377825"/>
          </a:xfrm>
          <a:prstGeom prst="diamond">
            <a:avLst/>
          </a:prstGeom>
          <a:solidFill>
            <a:srgbClr val="993366"/>
          </a:solidFill>
          <a:ln w="9525">
            <a:noFill/>
            <a:miter lim="800000"/>
            <a:headEnd/>
            <a:tailEnd/>
          </a:ln>
        </p:spPr>
        <p:txBody>
          <a:bodyPr wrap="none" anchor="ctr">
            <a:prstTxWarp prst="textNoShape">
              <a:avLst/>
            </a:prstTxWarp>
          </a:bodyPr>
          <a:lstStyle/>
          <a:p>
            <a:endParaRPr lang="en-US" sz="1800"/>
          </a:p>
        </p:txBody>
      </p:sp>
      <p:sp>
        <p:nvSpPr>
          <p:cNvPr id="22536" name="AutoShape 9"/>
          <p:cNvSpPr>
            <a:spLocks noChangeArrowheads="1"/>
          </p:cNvSpPr>
          <p:nvPr/>
        </p:nvSpPr>
        <p:spPr bwMode="auto">
          <a:xfrm>
            <a:off x="2166938" y="4529138"/>
            <a:ext cx="341312" cy="377825"/>
          </a:xfrm>
          <a:prstGeom prst="diamond">
            <a:avLst/>
          </a:prstGeom>
          <a:solidFill>
            <a:srgbClr val="993366"/>
          </a:solidFill>
          <a:ln w="9525">
            <a:noFill/>
            <a:miter lim="800000"/>
            <a:headEnd/>
            <a:tailEnd/>
          </a:ln>
        </p:spPr>
        <p:txBody>
          <a:bodyPr wrap="none" anchor="ctr">
            <a:prstTxWarp prst="textNoShape">
              <a:avLst/>
            </a:prstTxWarp>
          </a:bodyPr>
          <a:lstStyle/>
          <a:p>
            <a:endParaRPr lang="en-US" sz="1800"/>
          </a:p>
        </p:txBody>
      </p:sp>
      <p:sp>
        <p:nvSpPr>
          <p:cNvPr id="22537" name="AutoShape 10"/>
          <p:cNvSpPr>
            <a:spLocks noChangeArrowheads="1"/>
          </p:cNvSpPr>
          <p:nvPr/>
        </p:nvSpPr>
        <p:spPr bwMode="auto">
          <a:xfrm>
            <a:off x="4614863" y="4529138"/>
            <a:ext cx="341312" cy="377825"/>
          </a:xfrm>
          <a:prstGeom prst="diamond">
            <a:avLst/>
          </a:prstGeom>
          <a:solidFill>
            <a:srgbClr val="993366"/>
          </a:solidFill>
          <a:ln w="9525">
            <a:noFill/>
            <a:miter lim="800000"/>
            <a:headEnd/>
            <a:tailEnd/>
          </a:ln>
        </p:spPr>
        <p:txBody>
          <a:bodyPr wrap="none" anchor="ctr">
            <a:prstTxWarp prst="textNoShape">
              <a:avLst/>
            </a:prstTxWarp>
          </a:bodyPr>
          <a:lstStyle/>
          <a:p>
            <a:endParaRPr lang="en-US" sz="1800"/>
          </a:p>
        </p:txBody>
      </p:sp>
      <p:sp>
        <p:nvSpPr>
          <p:cNvPr id="22538" name="AutoShape 11"/>
          <p:cNvSpPr>
            <a:spLocks noChangeArrowheads="1"/>
          </p:cNvSpPr>
          <p:nvPr/>
        </p:nvSpPr>
        <p:spPr bwMode="auto">
          <a:xfrm>
            <a:off x="4614863" y="4151313"/>
            <a:ext cx="341312" cy="377825"/>
          </a:xfrm>
          <a:prstGeom prst="diamond">
            <a:avLst/>
          </a:prstGeom>
          <a:solidFill>
            <a:srgbClr val="993366"/>
          </a:solidFill>
          <a:ln w="9525">
            <a:noFill/>
            <a:miter lim="800000"/>
            <a:headEnd/>
            <a:tailEnd/>
          </a:ln>
        </p:spPr>
        <p:txBody>
          <a:bodyPr wrap="none" anchor="ctr">
            <a:prstTxWarp prst="textNoShape">
              <a:avLst/>
            </a:prstTxWarp>
          </a:bodyPr>
          <a:lstStyle/>
          <a:p>
            <a:endParaRPr lang="en-US" sz="1800"/>
          </a:p>
        </p:txBody>
      </p:sp>
      <p:sp>
        <p:nvSpPr>
          <p:cNvPr id="22539" name="AutoShape 1035"/>
          <p:cNvSpPr>
            <a:spLocks noChangeArrowheads="1"/>
          </p:cNvSpPr>
          <p:nvPr/>
        </p:nvSpPr>
        <p:spPr bwMode="auto">
          <a:xfrm rot="2432766">
            <a:off x="671513" y="3170238"/>
            <a:ext cx="1030287" cy="300037"/>
          </a:xfrm>
          <a:prstGeom prst="rightArrow">
            <a:avLst>
              <a:gd name="adj1" fmla="val 50000"/>
              <a:gd name="adj2" fmla="val 85847"/>
            </a:avLst>
          </a:prstGeom>
          <a:solidFill>
            <a:srgbClr val="A40503"/>
          </a:solidFill>
          <a:ln w="9525">
            <a:noFill/>
            <a:miter lim="800000"/>
            <a:headEnd/>
            <a:tailEnd/>
          </a:ln>
        </p:spPr>
        <p:txBody>
          <a:bodyPr wrap="none" anchor="ctr">
            <a:prstTxWarp prst="textNoShape">
              <a:avLst/>
            </a:prstTxWarp>
          </a:bodyPr>
          <a:lstStyle/>
          <a:p>
            <a:endParaRPr lang="en-US"/>
          </a:p>
        </p:txBody>
      </p:sp>
      <p:sp>
        <p:nvSpPr>
          <p:cNvPr id="22540" name="AutoShape 1036"/>
          <p:cNvSpPr>
            <a:spLocks noChangeArrowheads="1"/>
          </p:cNvSpPr>
          <p:nvPr/>
        </p:nvSpPr>
        <p:spPr bwMode="auto">
          <a:xfrm rot="19167234" flipH="1">
            <a:off x="6945313" y="3317875"/>
            <a:ext cx="1030287" cy="300038"/>
          </a:xfrm>
          <a:prstGeom prst="rightArrow">
            <a:avLst>
              <a:gd name="adj1" fmla="val 50000"/>
              <a:gd name="adj2" fmla="val 85846"/>
            </a:avLst>
          </a:prstGeom>
          <a:solidFill>
            <a:srgbClr val="A40503"/>
          </a:solidFill>
          <a:ln w="9525">
            <a:noFill/>
            <a:miter lim="800000"/>
            <a:headEnd/>
            <a:tailEnd/>
          </a:ln>
        </p:spPr>
        <p:txBody>
          <a:bodyPr wrap="none" anchor="ctr">
            <a:prstTxWarp prst="textNoShape">
              <a:avLst/>
            </a:prstTxWarp>
          </a:bodyPr>
          <a:lstStyle/>
          <a:p>
            <a:endParaRPr lang="en-US"/>
          </a:p>
        </p:txBody>
      </p:sp>
      <p:sp>
        <p:nvSpPr>
          <p:cNvPr id="22541" name="AutoShape 1037"/>
          <p:cNvSpPr>
            <a:spLocks noChangeArrowheads="1"/>
          </p:cNvSpPr>
          <p:nvPr/>
        </p:nvSpPr>
        <p:spPr bwMode="auto">
          <a:xfrm rot="19167234" flipV="1">
            <a:off x="671513" y="5724525"/>
            <a:ext cx="1030287" cy="300038"/>
          </a:xfrm>
          <a:prstGeom prst="rightArrow">
            <a:avLst>
              <a:gd name="adj1" fmla="val 50000"/>
              <a:gd name="adj2" fmla="val 85846"/>
            </a:avLst>
          </a:prstGeom>
          <a:solidFill>
            <a:srgbClr val="A40503"/>
          </a:solidFill>
          <a:ln w="9525">
            <a:noFill/>
            <a:miter lim="800000"/>
            <a:headEnd/>
            <a:tailEnd/>
          </a:ln>
        </p:spPr>
        <p:txBody>
          <a:bodyPr wrap="none" anchor="ctr">
            <a:prstTxWarp prst="textNoShape">
              <a:avLst/>
            </a:prstTxWarp>
          </a:bodyPr>
          <a:lstStyle/>
          <a:p>
            <a:endParaRPr lang="en-US"/>
          </a:p>
        </p:txBody>
      </p:sp>
      <p:sp>
        <p:nvSpPr>
          <p:cNvPr id="22542" name="AutoShape 1038"/>
          <p:cNvSpPr>
            <a:spLocks noChangeArrowheads="1"/>
          </p:cNvSpPr>
          <p:nvPr/>
        </p:nvSpPr>
        <p:spPr bwMode="auto">
          <a:xfrm rot="13232766">
            <a:off x="6945313" y="5575300"/>
            <a:ext cx="1030287" cy="300038"/>
          </a:xfrm>
          <a:prstGeom prst="rightArrow">
            <a:avLst>
              <a:gd name="adj1" fmla="val 50000"/>
              <a:gd name="adj2" fmla="val 85846"/>
            </a:avLst>
          </a:prstGeom>
          <a:solidFill>
            <a:srgbClr val="A40503"/>
          </a:solidFill>
          <a:ln w="9525">
            <a:noFill/>
            <a:miter lim="800000"/>
            <a:headEnd/>
            <a:tailEnd/>
          </a:ln>
        </p:spPr>
        <p:txBody>
          <a:bodyPr wrap="none" anchor="ctr">
            <a:prstTxWarp prst="textNoShape">
              <a:avLst/>
            </a:prstTxWarp>
          </a:bodyPr>
          <a:lstStyle/>
          <a:p>
            <a:endParaRPr lang="en-US"/>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3553" name="Oval 24"/>
          <p:cNvSpPr>
            <a:spLocks noChangeArrowheads="1"/>
          </p:cNvSpPr>
          <p:nvPr/>
        </p:nvSpPr>
        <p:spPr bwMode="auto">
          <a:xfrm>
            <a:off x="1282700" y="3321050"/>
            <a:ext cx="5959475" cy="2405063"/>
          </a:xfrm>
          <a:prstGeom prst="ellipse">
            <a:avLst/>
          </a:prstGeom>
          <a:solidFill>
            <a:schemeClr val="accent1"/>
          </a:solidFill>
          <a:ln w="9525">
            <a:noFill/>
            <a:round/>
            <a:headEnd/>
            <a:tailEnd/>
          </a:ln>
        </p:spPr>
        <p:txBody>
          <a:bodyPr wrap="none" anchor="ctr">
            <a:prstTxWarp prst="textNoShape">
              <a:avLst/>
            </a:prstTxWarp>
          </a:bodyPr>
          <a:lstStyle/>
          <a:p>
            <a:endParaRPr lang="en-US" sz="1800"/>
          </a:p>
        </p:txBody>
      </p:sp>
      <p:sp>
        <p:nvSpPr>
          <p:cNvPr id="23554" name="AutoShape 25"/>
          <p:cNvSpPr>
            <a:spLocks noChangeArrowheads="1"/>
          </p:cNvSpPr>
          <p:nvPr/>
        </p:nvSpPr>
        <p:spPr bwMode="auto">
          <a:xfrm>
            <a:off x="6149975" y="4224338"/>
            <a:ext cx="341313" cy="377825"/>
          </a:xfrm>
          <a:prstGeom prst="diamond">
            <a:avLst/>
          </a:prstGeom>
          <a:solidFill>
            <a:srgbClr val="993366"/>
          </a:solidFill>
          <a:ln w="9525">
            <a:noFill/>
            <a:miter lim="800000"/>
            <a:headEnd/>
            <a:tailEnd/>
          </a:ln>
        </p:spPr>
        <p:txBody>
          <a:bodyPr wrap="none" anchor="ctr">
            <a:prstTxWarp prst="textNoShape">
              <a:avLst/>
            </a:prstTxWarp>
          </a:bodyPr>
          <a:lstStyle/>
          <a:p>
            <a:endParaRPr lang="en-US" sz="1800"/>
          </a:p>
        </p:txBody>
      </p:sp>
      <p:sp>
        <p:nvSpPr>
          <p:cNvPr id="23555" name="AutoShape 26"/>
          <p:cNvSpPr>
            <a:spLocks noChangeArrowheads="1"/>
          </p:cNvSpPr>
          <p:nvPr/>
        </p:nvSpPr>
        <p:spPr bwMode="auto">
          <a:xfrm>
            <a:off x="3254375" y="5018088"/>
            <a:ext cx="341313" cy="377825"/>
          </a:xfrm>
          <a:prstGeom prst="diamond">
            <a:avLst/>
          </a:prstGeom>
          <a:solidFill>
            <a:srgbClr val="993366"/>
          </a:solidFill>
          <a:ln w="9525">
            <a:noFill/>
            <a:miter lim="800000"/>
            <a:headEnd/>
            <a:tailEnd/>
          </a:ln>
        </p:spPr>
        <p:txBody>
          <a:bodyPr wrap="none" anchor="ctr">
            <a:prstTxWarp prst="textNoShape">
              <a:avLst/>
            </a:prstTxWarp>
          </a:bodyPr>
          <a:lstStyle/>
          <a:p>
            <a:endParaRPr lang="en-US" sz="1800"/>
          </a:p>
        </p:txBody>
      </p:sp>
      <p:sp>
        <p:nvSpPr>
          <p:cNvPr id="23556" name="AutoShape 27"/>
          <p:cNvSpPr>
            <a:spLocks noChangeArrowheads="1"/>
          </p:cNvSpPr>
          <p:nvPr/>
        </p:nvSpPr>
        <p:spPr bwMode="auto">
          <a:xfrm>
            <a:off x="2166938" y="4529138"/>
            <a:ext cx="341312" cy="377825"/>
          </a:xfrm>
          <a:prstGeom prst="diamond">
            <a:avLst/>
          </a:prstGeom>
          <a:solidFill>
            <a:srgbClr val="993366"/>
          </a:solidFill>
          <a:ln w="9525">
            <a:noFill/>
            <a:miter lim="800000"/>
            <a:headEnd/>
            <a:tailEnd/>
          </a:ln>
        </p:spPr>
        <p:txBody>
          <a:bodyPr wrap="none" anchor="ctr">
            <a:prstTxWarp prst="textNoShape">
              <a:avLst/>
            </a:prstTxWarp>
          </a:bodyPr>
          <a:lstStyle/>
          <a:p>
            <a:endParaRPr lang="en-US" sz="1800"/>
          </a:p>
        </p:txBody>
      </p:sp>
      <p:sp>
        <p:nvSpPr>
          <p:cNvPr id="23557" name="Title 1"/>
          <p:cNvSpPr>
            <a:spLocks noGrp="1"/>
          </p:cNvSpPr>
          <p:nvPr>
            <p:ph type="title" idx="4294967295"/>
          </p:nvPr>
        </p:nvSpPr>
        <p:spPr>
          <a:xfrm>
            <a:off x="0" y="209550"/>
            <a:ext cx="8913813" cy="914400"/>
          </a:xfrm>
        </p:spPr>
        <p:txBody>
          <a:bodyPr/>
          <a:lstStyle/>
          <a:p>
            <a:pPr eaLnBrk="1" hangingPunct="1"/>
            <a:r>
              <a:rPr lang="en-US"/>
              <a:t>Hog1 MAPK Pathway</a:t>
            </a:r>
          </a:p>
        </p:txBody>
      </p:sp>
      <p:sp>
        <p:nvSpPr>
          <p:cNvPr id="23558" name="Subtitle 2"/>
          <p:cNvSpPr>
            <a:spLocks/>
          </p:cNvSpPr>
          <p:nvPr/>
        </p:nvSpPr>
        <p:spPr bwMode="auto">
          <a:xfrm>
            <a:off x="671513" y="1212850"/>
            <a:ext cx="8001000" cy="1327150"/>
          </a:xfrm>
          <a:prstGeom prst="rect">
            <a:avLst/>
          </a:prstGeom>
          <a:noFill/>
          <a:ln w="25400">
            <a:noFill/>
            <a:miter lim="800000"/>
            <a:headEnd/>
            <a:tailEnd/>
          </a:ln>
        </p:spPr>
        <p:txBody>
          <a:bodyPr lIns="292608" tIns="91440" rIns="274320" bIns="91440">
            <a:prstTxWarp prst="textNoShape">
              <a:avLst/>
            </a:prstTxWarp>
          </a:bodyPr>
          <a:lstStyle/>
          <a:p>
            <a:pPr defTabSz="914400">
              <a:spcBef>
                <a:spcPts val="2000"/>
              </a:spcBef>
              <a:buClr>
                <a:schemeClr val="accent1"/>
              </a:buClr>
              <a:buFont typeface="Wingdings 2" pitchFamily="-123" charset="2"/>
              <a:buNone/>
            </a:pPr>
            <a:r>
              <a:rPr lang="en-US" sz="1800" b="1">
                <a:solidFill>
                  <a:srgbClr val="595959"/>
                </a:solidFill>
                <a:latin typeface="Century Gothic" pitchFamily="-123" charset="0"/>
              </a:rPr>
              <a:t>High-Osmolarity Glycerol (HOG) Mitogen-Activated Protein Kinase (MAPK) pathway in budding yeast </a:t>
            </a:r>
            <a:r>
              <a:rPr lang="en-US" sz="1800" b="1" i="1">
                <a:solidFill>
                  <a:srgbClr val="595959"/>
                </a:solidFill>
                <a:latin typeface="Century Gothic" pitchFamily="-123" charset="0"/>
              </a:rPr>
              <a:t>Saccharomyces cerevisiae</a:t>
            </a:r>
            <a:endParaRPr lang="en-US" sz="1800" b="1">
              <a:solidFill>
                <a:srgbClr val="595959"/>
              </a:solidFill>
              <a:latin typeface="Century Gothic" pitchFamily="-123" charset="0"/>
            </a:endParaRPr>
          </a:p>
          <a:p>
            <a:pPr defTabSz="914400">
              <a:spcBef>
                <a:spcPts val="2000"/>
              </a:spcBef>
              <a:buClr>
                <a:schemeClr val="accent1"/>
              </a:buClr>
              <a:buFontTx/>
              <a:buChar char="o"/>
            </a:pPr>
            <a:r>
              <a:rPr lang="en-US" sz="1800">
                <a:solidFill>
                  <a:srgbClr val="595959"/>
                </a:solidFill>
                <a:latin typeface="Century Gothic" pitchFamily="-123" charset="0"/>
              </a:rPr>
              <a:t> Core pathway of the hyperosmotic shock response </a:t>
            </a:r>
          </a:p>
        </p:txBody>
      </p:sp>
      <p:sp>
        <p:nvSpPr>
          <p:cNvPr id="23559" name="Oval 28"/>
          <p:cNvSpPr>
            <a:spLocks noChangeArrowheads="1"/>
          </p:cNvSpPr>
          <p:nvPr/>
        </p:nvSpPr>
        <p:spPr bwMode="auto">
          <a:xfrm>
            <a:off x="4171950" y="3962400"/>
            <a:ext cx="1174750" cy="1169988"/>
          </a:xfrm>
          <a:prstGeom prst="ellipse">
            <a:avLst/>
          </a:prstGeom>
          <a:solidFill>
            <a:srgbClr val="3366FF"/>
          </a:solidFill>
          <a:ln w="9525">
            <a:noFill/>
            <a:round/>
            <a:headEnd/>
            <a:tailEnd/>
          </a:ln>
        </p:spPr>
        <p:txBody>
          <a:bodyPr wrap="none" anchor="ctr">
            <a:prstTxWarp prst="textNoShape">
              <a:avLst/>
            </a:prstTxWarp>
          </a:bodyPr>
          <a:lstStyle/>
          <a:p>
            <a:endParaRPr lang="en-US" sz="1800"/>
          </a:p>
        </p:txBody>
      </p:sp>
      <p:sp>
        <p:nvSpPr>
          <p:cNvPr id="23560" name="Arc 20"/>
          <p:cNvSpPr>
            <a:spLocks/>
          </p:cNvSpPr>
          <p:nvPr/>
        </p:nvSpPr>
        <p:spPr bwMode="auto">
          <a:xfrm>
            <a:off x="4273550" y="4406900"/>
            <a:ext cx="241300" cy="474663"/>
          </a:xfrm>
          <a:custGeom>
            <a:avLst/>
            <a:gdLst>
              <a:gd name="T0" fmla="*/ 23337 w 21600"/>
              <a:gd name="T1" fmla="*/ 0 h 33609"/>
              <a:gd name="T2" fmla="*/ 199787 w 21600"/>
              <a:gd name="T3" fmla="*/ 474663 h 33609"/>
              <a:gd name="T4" fmla="*/ 0 w 21600"/>
              <a:gd name="T5" fmla="*/ 303618 h 33609"/>
              <a:gd name="T6" fmla="*/ 0 60000 65536"/>
              <a:gd name="T7" fmla="*/ 0 60000 65536"/>
              <a:gd name="T8" fmla="*/ 0 60000 65536"/>
              <a:gd name="T9" fmla="*/ 0 w 21600"/>
              <a:gd name="T10" fmla="*/ 0 h 33609"/>
              <a:gd name="T11" fmla="*/ 21600 w 21600"/>
              <a:gd name="T12" fmla="*/ 33609 h 33609"/>
            </a:gdLst>
            <a:ahLst/>
            <a:cxnLst>
              <a:cxn ang="T6">
                <a:pos x="T0" y="T1"/>
              </a:cxn>
              <a:cxn ang="T7">
                <a:pos x="T2" y="T3"/>
              </a:cxn>
              <a:cxn ang="T8">
                <a:pos x="T4" y="T5"/>
              </a:cxn>
            </a:cxnLst>
            <a:rect l="T9" t="T10" r="T11" b="T12"/>
            <a:pathLst>
              <a:path w="21600" h="33609" fill="none" extrusionOk="0">
                <a:moveTo>
                  <a:pt x="2089" y="-1"/>
                </a:moveTo>
                <a:cubicBezTo>
                  <a:pt x="13157" y="1074"/>
                  <a:pt x="21600" y="10377"/>
                  <a:pt x="21600" y="21498"/>
                </a:cubicBezTo>
                <a:cubicBezTo>
                  <a:pt x="21600" y="25815"/>
                  <a:pt x="20305" y="30034"/>
                  <a:pt x="17884" y="33609"/>
                </a:cubicBezTo>
              </a:path>
              <a:path w="21600" h="33609" stroke="0" extrusionOk="0">
                <a:moveTo>
                  <a:pt x="2089" y="-1"/>
                </a:moveTo>
                <a:cubicBezTo>
                  <a:pt x="13157" y="1074"/>
                  <a:pt x="21600" y="10377"/>
                  <a:pt x="21600" y="21498"/>
                </a:cubicBezTo>
                <a:cubicBezTo>
                  <a:pt x="21600" y="25815"/>
                  <a:pt x="20305" y="30034"/>
                  <a:pt x="17884" y="33609"/>
                </a:cubicBezTo>
                <a:lnTo>
                  <a:pt x="0" y="21498"/>
                </a:lnTo>
                <a:close/>
              </a:path>
            </a:pathLst>
          </a:custGeom>
          <a:noFill/>
          <a:ln w="57150">
            <a:solidFill>
              <a:schemeClr val="tx1"/>
            </a:solidFill>
            <a:round/>
            <a:headEnd/>
            <a:tailEnd/>
          </a:ln>
        </p:spPr>
        <p:txBody>
          <a:bodyPr wrap="none" anchor="ctr">
            <a:prstTxWarp prst="textNoShape">
              <a:avLst/>
            </a:prstTxWarp>
          </a:bodyPr>
          <a:lstStyle/>
          <a:p>
            <a:endParaRPr lang="en-US" sz="1800"/>
          </a:p>
        </p:txBody>
      </p:sp>
      <p:sp>
        <p:nvSpPr>
          <p:cNvPr id="23561" name="Rectangle 21"/>
          <p:cNvSpPr>
            <a:spLocks noChangeArrowheads="1"/>
          </p:cNvSpPr>
          <p:nvPr/>
        </p:nvSpPr>
        <p:spPr bwMode="auto">
          <a:xfrm>
            <a:off x="4446588" y="4540250"/>
            <a:ext cx="184150" cy="366713"/>
          </a:xfrm>
          <a:prstGeom prst="rect">
            <a:avLst/>
          </a:prstGeom>
          <a:noFill/>
          <a:ln w="9525">
            <a:noFill/>
            <a:miter lim="800000"/>
            <a:headEnd/>
            <a:tailEnd/>
          </a:ln>
        </p:spPr>
        <p:txBody>
          <a:bodyPr wrap="none">
            <a:prstTxWarp prst="textNoShape">
              <a:avLst/>
            </a:prstTxWarp>
            <a:spAutoFit/>
          </a:bodyPr>
          <a:lstStyle/>
          <a:p>
            <a:endParaRPr lang="en-US" sz="1800"/>
          </a:p>
        </p:txBody>
      </p:sp>
      <p:sp>
        <p:nvSpPr>
          <p:cNvPr id="23562" name="Arc 22"/>
          <p:cNvSpPr>
            <a:spLocks/>
          </p:cNvSpPr>
          <p:nvPr/>
        </p:nvSpPr>
        <p:spPr bwMode="auto">
          <a:xfrm rot="-4655773">
            <a:off x="4844257" y="4548981"/>
            <a:ext cx="241300" cy="474663"/>
          </a:xfrm>
          <a:custGeom>
            <a:avLst/>
            <a:gdLst>
              <a:gd name="T0" fmla="*/ 23337 w 21600"/>
              <a:gd name="T1" fmla="*/ 0 h 33609"/>
              <a:gd name="T2" fmla="*/ 199787 w 21600"/>
              <a:gd name="T3" fmla="*/ 474663 h 33609"/>
              <a:gd name="T4" fmla="*/ 0 w 21600"/>
              <a:gd name="T5" fmla="*/ 303618 h 33609"/>
              <a:gd name="T6" fmla="*/ 0 60000 65536"/>
              <a:gd name="T7" fmla="*/ 0 60000 65536"/>
              <a:gd name="T8" fmla="*/ 0 60000 65536"/>
              <a:gd name="T9" fmla="*/ 0 w 21600"/>
              <a:gd name="T10" fmla="*/ 0 h 33609"/>
              <a:gd name="T11" fmla="*/ 21600 w 21600"/>
              <a:gd name="T12" fmla="*/ 33609 h 33609"/>
            </a:gdLst>
            <a:ahLst/>
            <a:cxnLst>
              <a:cxn ang="T6">
                <a:pos x="T0" y="T1"/>
              </a:cxn>
              <a:cxn ang="T7">
                <a:pos x="T2" y="T3"/>
              </a:cxn>
              <a:cxn ang="T8">
                <a:pos x="T4" y="T5"/>
              </a:cxn>
            </a:cxnLst>
            <a:rect l="T9" t="T10" r="T11" b="T12"/>
            <a:pathLst>
              <a:path w="21600" h="33609" fill="none" extrusionOk="0">
                <a:moveTo>
                  <a:pt x="2089" y="-1"/>
                </a:moveTo>
                <a:cubicBezTo>
                  <a:pt x="13157" y="1074"/>
                  <a:pt x="21600" y="10377"/>
                  <a:pt x="21600" y="21498"/>
                </a:cubicBezTo>
                <a:cubicBezTo>
                  <a:pt x="21600" y="25815"/>
                  <a:pt x="20305" y="30034"/>
                  <a:pt x="17884" y="33609"/>
                </a:cubicBezTo>
              </a:path>
              <a:path w="21600" h="33609" stroke="0" extrusionOk="0">
                <a:moveTo>
                  <a:pt x="2089" y="-1"/>
                </a:moveTo>
                <a:cubicBezTo>
                  <a:pt x="13157" y="1074"/>
                  <a:pt x="21600" y="10377"/>
                  <a:pt x="21600" y="21498"/>
                </a:cubicBezTo>
                <a:cubicBezTo>
                  <a:pt x="21600" y="25815"/>
                  <a:pt x="20305" y="30034"/>
                  <a:pt x="17884" y="33609"/>
                </a:cubicBezTo>
                <a:lnTo>
                  <a:pt x="0" y="21498"/>
                </a:lnTo>
                <a:close/>
              </a:path>
            </a:pathLst>
          </a:custGeom>
          <a:noFill/>
          <a:ln w="57150">
            <a:solidFill>
              <a:schemeClr val="tx1"/>
            </a:solidFill>
            <a:round/>
            <a:headEnd/>
            <a:tailEnd/>
          </a:ln>
        </p:spPr>
        <p:txBody>
          <a:bodyPr wrap="none" anchor="ctr">
            <a:prstTxWarp prst="textNoShape">
              <a:avLst/>
            </a:prstTxWarp>
          </a:bodyPr>
          <a:lstStyle/>
          <a:p>
            <a:endParaRPr lang="en-US" sz="1800"/>
          </a:p>
        </p:txBody>
      </p:sp>
      <p:sp>
        <p:nvSpPr>
          <p:cNvPr id="23563" name="Arc 23"/>
          <p:cNvSpPr>
            <a:spLocks/>
          </p:cNvSpPr>
          <p:nvPr/>
        </p:nvSpPr>
        <p:spPr bwMode="auto">
          <a:xfrm rot="7612290">
            <a:off x="4885532" y="4048918"/>
            <a:ext cx="241300" cy="474663"/>
          </a:xfrm>
          <a:custGeom>
            <a:avLst/>
            <a:gdLst>
              <a:gd name="T0" fmla="*/ 23337 w 21600"/>
              <a:gd name="T1" fmla="*/ 0 h 33609"/>
              <a:gd name="T2" fmla="*/ 199787 w 21600"/>
              <a:gd name="T3" fmla="*/ 474663 h 33609"/>
              <a:gd name="T4" fmla="*/ 0 w 21600"/>
              <a:gd name="T5" fmla="*/ 303618 h 33609"/>
              <a:gd name="T6" fmla="*/ 0 60000 65536"/>
              <a:gd name="T7" fmla="*/ 0 60000 65536"/>
              <a:gd name="T8" fmla="*/ 0 60000 65536"/>
              <a:gd name="T9" fmla="*/ 0 w 21600"/>
              <a:gd name="T10" fmla="*/ 0 h 33609"/>
              <a:gd name="T11" fmla="*/ 21600 w 21600"/>
              <a:gd name="T12" fmla="*/ 33609 h 33609"/>
            </a:gdLst>
            <a:ahLst/>
            <a:cxnLst>
              <a:cxn ang="T6">
                <a:pos x="T0" y="T1"/>
              </a:cxn>
              <a:cxn ang="T7">
                <a:pos x="T2" y="T3"/>
              </a:cxn>
              <a:cxn ang="T8">
                <a:pos x="T4" y="T5"/>
              </a:cxn>
            </a:cxnLst>
            <a:rect l="T9" t="T10" r="T11" b="T12"/>
            <a:pathLst>
              <a:path w="21600" h="33609" fill="none" extrusionOk="0">
                <a:moveTo>
                  <a:pt x="2089" y="-1"/>
                </a:moveTo>
                <a:cubicBezTo>
                  <a:pt x="13157" y="1074"/>
                  <a:pt x="21600" y="10377"/>
                  <a:pt x="21600" y="21498"/>
                </a:cubicBezTo>
                <a:cubicBezTo>
                  <a:pt x="21600" y="25815"/>
                  <a:pt x="20305" y="30034"/>
                  <a:pt x="17884" y="33609"/>
                </a:cubicBezTo>
              </a:path>
              <a:path w="21600" h="33609" stroke="0" extrusionOk="0">
                <a:moveTo>
                  <a:pt x="2089" y="-1"/>
                </a:moveTo>
                <a:cubicBezTo>
                  <a:pt x="13157" y="1074"/>
                  <a:pt x="21600" y="10377"/>
                  <a:pt x="21600" y="21498"/>
                </a:cubicBezTo>
                <a:cubicBezTo>
                  <a:pt x="21600" y="25815"/>
                  <a:pt x="20305" y="30034"/>
                  <a:pt x="17884" y="33609"/>
                </a:cubicBezTo>
                <a:lnTo>
                  <a:pt x="0" y="21498"/>
                </a:lnTo>
                <a:close/>
              </a:path>
            </a:pathLst>
          </a:custGeom>
          <a:noFill/>
          <a:ln w="57150">
            <a:solidFill>
              <a:schemeClr val="tx1"/>
            </a:solidFill>
            <a:round/>
            <a:headEnd/>
            <a:tailEnd/>
          </a:ln>
        </p:spPr>
        <p:txBody>
          <a:bodyPr wrap="none" anchor="ctr">
            <a:prstTxWarp prst="textNoShape">
              <a:avLst/>
            </a:prstTxWarp>
          </a:bodyPr>
          <a:lstStyle/>
          <a:p>
            <a:endParaRPr lang="en-US" sz="1800"/>
          </a:p>
        </p:txBody>
      </p:sp>
      <p:sp>
        <p:nvSpPr>
          <p:cNvPr id="23564" name="AutoShape 29"/>
          <p:cNvSpPr>
            <a:spLocks noChangeArrowheads="1"/>
          </p:cNvSpPr>
          <p:nvPr/>
        </p:nvSpPr>
        <p:spPr bwMode="auto">
          <a:xfrm>
            <a:off x="4344988" y="4267200"/>
            <a:ext cx="341312" cy="377825"/>
          </a:xfrm>
          <a:prstGeom prst="diamond">
            <a:avLst/>
          </a:prstGeom>
          <a:solidFill>
            <a:srgbClr val="993366"/>
          </a:solidFill>
          <a:ln w="9525">
            <a:noFill/>
            <a:miter lim="800000"/>
            <a:headEnd/>
            <a:tailEnd/>
          </a:ln>
        </p:spPr>
        <p:txBody>
          <a:bodyPr wrap="none" anchor="ctr">
            <a:prstTxWarp prst="textNoShape">
              <a:avLst/>
            </a:prstTxWarp>
          </a:bodyPr>
          <a:lstStyle/>
          <a:p>
            <a:endParaRPr lang="en-US" sz="1800"/>
          </a:p>
        </p:txBody>
      </p:sp>
      <p:sp>
        <p:nvSpPr>
          <p:cNvPr id="23565" name="AutoShape 30"/>
          <p:cNvSpPr>
            <a:spLocks noChangeArrowheads="1"/>
          </p:cNvSpPr>
          <p:nvPr/>
        </p:nvSpPr>
        <p:spPr bwMode="auto">
          <a:xfrm>
            <a:off x="4686300" y="4187825"/>
            <a:ext cx="341313" cy="377825"/>
          </a:xfrm>
          <a:prstGeom prst="diamond">
            <a:avLst/>
          </a:prstGeom>
          <a:solidFill>
            <a:srgbClr val="993366"/>
          </a:solidFill>
          <a:ln w="9525">
            <a:noFill/>
            <a:miter lim="800000"/>
            <a:headEnd/>
            <a:tailEnd/>
          </a:ln>
        </p:spPr>
        <p:txBody>
          <a:bodyPr wrap="none" anchor="ctr">
            <a:prstTxWarp prst="textNoShape">
              <a:avLst/>
            </a:prstTxWarp>
          </a:bodyPr>
          <a:lstStyle/>
          <a:p>
            <a:endParaRPr lang="en-US" sz="1800"/>
          </a:p>
        </p:txBody>
      </p:sp>
      <p:sp>
        <p:nvSpPr>
          <p:cNvPr id="23566" name="AutoShape 31"/>
          <p:cNvSpPr>
            <a:spLocks noChangeArrowheads="1"/>
          </p:cNvSpPr>
          <p:nvPr/>
        </p:nvSpPr>
        <p:spPr bwMode="auto">
          <a:xfrm>
            <a:off x="4597400" y="4602163"/>
            <a:ext cx="341313" cy="377825"/>
          </a:xfrm>
          <a:prstGeom prst="diamond">
            <a:avLst/>
          </a:prstGeom>
          <a:solidFill>
            <a:srgbClr val="993366"/>
          </a:solidFill>
          <a:ln w="9525">
            <a:noFill/>
            <a:miter lim="800000"/>
            <a:headEnd/>
            <a:tailEnd/>
          </a:ln>
        </p:spPr>
        <p:txBody>
          <a:bodyPr wrap="none" anchor="ctr">
            <a:prstTxWarp prst="textNoShape">
              <a:avLst/>
            </a:prstTxWarp>
          </a:bodyPr>
          <a:lstStyle/>
          <a:p>
            <a:endParaRPr lang="en-US" sz="180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2226" name="Oval 24"/>
          <p:cNvSpPr>
            <a:spLocks noChangeArrowheads="1"/>
          </p:cNvSpPr>
          <p:nvPr/>
        </p:nvSpPr>
        <p:spPr bwMode="auto">
          <a:xfrm>
            <a:off x="1282700" y="3321050"/>
            <a:ext cx="5959475" cy="2405063"/>
          </a:xfrm>
          <a:prstGeom prst="ellipse">
            <a:avLst/>
          </a:prstGeom>
          <a:solidFill>
            <a:schemeClr val="accent1"/>
          </a:solidFill>
          <a:ln w="9525">
            <a:noFill/>
            <a:round/>
            <a:headEnd/>
            <a:tailEnd/>
          </a:ln>
        </p:spPr>
        <p:txBody>
          <a:bodyPr wrap="none" anchor="ctr">
            <a:prstTxWarp prst="textNoShape">
              <a:avLst/>
            </a:prstTxWarp>
          </a:bodyPr>
          <a:lstStyle/>
          <a:p>
            <a:endParaRPr lang="en-US" sz="1800"/>
          </a:p>
        </p:txBody>
      </p:sp>
      <p:sp>
        <p:nvSpPr>
          <p:cNvPr id="52227" name="AutoShape 25"/>
          <p:cNvSpPr>
            <a:spLocks noChangeArrowheads="1"/>
          </p:cNvSpPr>
          <p:nvPr/>
        </p:nvSpPr>
        <p:spPr bwMode="auto">
          <a:xfrm>
            <a:off x="6149975" y="4224338"/>
            <a:ext cx="341313" cy="377825"/>
          </a:xfrm>
          <a:prstGeom prst="diamond">
            <a:avLst/>
          </a:prstGeom>
          <a:solidFill>
            <a:srgbClr val="993366"/>
          </a:solidFill>
          <a:ln w="9525">
            <a:noFill/>
            <a:miter lim="800000"/>
            <a:headEnd/>
            <a:tailEnd/>
          </a:ln>
        </p:spPr>
        <p:txBody>
          <a:bodyPr wrap="none" anchor="ctr">
            <a:prstTxWarp prst="textNoShape">
              <a:avLst/>
            </a:prstTxWarp>
          </a:bodyPr>
          <a:lstStyle/>
          <a:p>
            <a:endParaRPr lang="en-US" sz="1800"/>
          </a:p>
        </p:txBody>
      </p:sp>
      <p:sp>
        <p:nvSpPr>
          <p:cNvPr id="52228" name="AutoShape 26"/>
          <p:cNvSpPr>
            <a:spLocks noChangeArrowheads="1"/>
          </p:cNvSpPr>
          <p:nvPr/>
        </p:nvSpPr>
        <p:spPr bwMode="auto">
          <a:xfrm>
            <a:off x="3254375" y="5018088"/>
            <a:ext cx="341313" cy="377825"/>
          </a:xfrm>
          <a:prstGeom prst="diamond">
            <a:avLst/>
          </a:prstGeom>
          <a:solidFill>
            <a:srgbClr val="993366"/>
          </a:solidFill>
          <a:ln w="9525">
            <a:noFill/>
            <a:miter lim="800000"/>
            <a:headEnd/>
            <a:tailEnd/>
          </a:ln>
        </p:spPr>
        <p:txBody>
          <a:bodyPr wrap="none" anchor="ctr">
            <a:prstTxWarp prst="textNoShape">
              <a:avLst/>
            </a:prstTxWarp>
          </a:bodyPr>
          <a:lstStyle/>
          <a:p>
            <a:endParaRPr lang="en-US" sz="1800"/>
          </a:p>
        </p:txBody>
      </p:sp>
      <p:sp>
        <p:nvSpPr>
          <p:cNvPr id="52229" name="AutoShape 27"/>
          <p:cNvSpPr>
            <a:spLocks noChangeArrowheads="1"/>
          </p:cNvSpPr>
          <p:nvPr/>
        </p:nvSpPr>
        <p:spPr bwMode="auto">
          <a:xfrm>
            <a:off x="2166938" y="4529138"/>
            <a:ext cx="341312" cy="377825"/>
          </a:xfrm>
          <a:prstGeom prst="diamond">
            <a:avLst/>
          </a:prstGeom>
          <a:solidFill>
            <a:srgbClr val="993366"/>
          </a:solidFill>
          <a:ln w="9525">
            <a:noFill/>
            <a:miter lim="800000"/>
            <a:headEnd/>
            <a:tailEnd/>
          </a:ln>
        </p:spPr>
        <p:txBody>
          <a:bodyPr wrap="none" anchor="ctr">
            <a:prstTxWarp prst="textNoShape">
              <a:avLst/>
            </a:prstTxWarp>
          </a:bodyPr>
          <a:lstStyle/>
          <a:p>
            <a:endParaRPr lang="en-US" sz="1800"/>
          </a:p>
        </p:txBody>
      </p:sp>
      <p:sp>
        <p:nvSpPr>
          <p:cNvPr id="52230" name="Title 1"/>
          <p:cNvSpPr>
            <a:spLocks noGrp="1"/>
          </p:cNvSpPr>
          <p:nvPr>
            <p:ph type="title" idx="4294967295"/>
          </p:nvPr>
        </p:nvSpPr>
        <p:spPr>
          <a:xfrm>
            <a:off x="0" y="209550"/>
            <a:ext cx="8913813" cy="914400"/>
          </a:xfrm>
        </p:spPr>
        <p:txBody>
          <a:bodyPr/>
          <a:lstStyle/>
          <a:p>
            <a:pPr eaLnBrk="1" hangingPunct="1"/>
            <a:r>
              <a:rPr lang="en-US"/>
              <a:t>Hog1 MAPK Pathway</a:t>
            </a:r>
          </a:p>
        </p:txBody>
      </p:sp>
      <p:sp>
        <p:nvSpPr>
          <p:cNvPr id="52231" name="Subtitle 2"/>
          <p:cNvSpPr>
            <a:spLocks/>
          </p:cNvSpPr>
          <p:nvPr/>
        </p:nvSpPr>
        <p:spPr bwMode="auto">
          <a:xfrm>
            <a:off x="671513" y="1212850"/>
            <a:ext cx="8001000" cy="1327150"/>
          </a:xfrm>
          <a:prstGeom prst="rect">
            <a:avLst/>
          </a:prstGeom>
          <a:noFill/>
          <a:ln w="25400">
            <a:noFill/>
            <a:miter lim="800000"/>
            <a:headEnd/>
            <a:tailEnd/>
          </a:ln>
        </p:spPr>
        <p:txBody>
          <a:bodyPr lIns="292608" tIns="91440" rIns="274320" bIns="91440">
            <a:prstTxWarp prst="textNoShape">
              <a:avLst/>
            </a:prstTxWarp>
          </a:bodyPr>
          <a:lstStyle/>
          <a:p>
            <a:pPr defTabSz="914400">
              <a:spcBef>
                <a:spcPts val="2000"/>
              </a:spcBef>
              <a:buClr>
                <a:schemeClr val="accent1"/>
              </a:buClr>
              <a:buFont typeface="Wingdings 2" pitchFamily="-123" charset="2"/>
              <a:buNone/>
            </a:pPr>
            <a:r>
              <a:rPr lang="en-US" sz="1800" b="1">
                <a:solidFill>
                  <a:srgbClr val="595959"/>
                </a:solidFill>
                <a:latin typeface="Century Gothic" pitchFamily="-123" charset="0"/>
              </a:rPr>
              <a:t>High-Osmolarity Glycerol (HOG) Mitogen-Activated Protein Kinase (MAPK) pathway in budding yeast </a:t>
            </a:r>
            <a:r>
              <a:rPr lang="en-US" sz="1800" b="1" i="1">
                <a:solidFill>
                  <a:srgbClr val="595959"/>
                </a:solidFill>
                <a:latin typeface="Century Gothic" pitchFamily="-123" charset="0"/>
              </a:rPr>
              <a:t>Saccharomyces cerevisiae</a:t>
            </a:r>
            <a:endParaRPr lang="en-US" sz="1800" b="1">
              <a:solidFill>
                <a:srgbClr val="595959"/>
              </a:solidFill>
              <a:latin typeface="Century Gothic" pitchFamily="-123" charset="0"/>
            </a:endParaRPr>
          </a:p>
          <a:p>
            <a:pPr defTabSz="914400">
              <a:spcBef>
                <a:spcPts val="2000"/>
              </a:spcBef>
              <a:buClr>
                <a:schemeClr val="accent1"/>
              </a:buClr>
              <a:buFontTx/>
              <a:buChar char="o"/>
            </a:pPr>
            <a:r>
              <a:rPr lang="en-US" sz="1800">
                <a:solidFill>
                  <a:srgbClr val="595959"/>
                </a:solidFill>
                <a:latin typeface="Century Gothic" pitchFamily="-123" charset="0"/>
              </a:rPr>
              <a:t> Core pathway of the hyperosmotic shock response </a:t>
            </a:r>
          </a:p>
        </p:txBody>
      </p:sp>
      <p:sp>
        <p:nvSpPr>
          <p:cNvPr id="52232" name="Oval 28"/>
          <p:cNvSpPr>
            <a:spLocks noChangeArrowheads="1"/>
          </p:cNvSpPr>
          <p:nvPr/>
        </p:nvSpPr>
        <p:spPr bwMode="auto">
          <a:xfrm>
            <a:off x="4171950" y="3962400"/>
            <a:ext cx="1174750" cy="1169988"/>
          </a:xfrm>
          <a:prstGeom prst="ellipse">
            <a:avLst/>
          </a:prstGeom>
          <a:solidFill>
            <a:srgbClr val="3366FF"/>
          </a:solidFill>
          <a:ln w="9525">
            <a:noFill/>
            <a:round/>
            <a:headEnd/>
            <a:tailEnd/>
          </a:ln>
        </p:spPr>
        <p:txBody>
          <a:bodyPr wrap="none" anchor="ctr">
            <a:prstTxWarp prst="textNoShape">
              <a:avLst/>
            </a:prstTxWarp>
          </a:bodyPr>
          <a:lstStyle/>
          <a:p>
            <a:endParaRPr lang="en-US" sz="1800"/>
          </a:p>
        </p:txBody>
      </p:sp>
      <p:sp>
        <p:nvSpPr>
          <p:cNvPr id="52233" name="Arc 20"/>
          <p:cNvSpPr>
            <a:spLocks/>
          </p:cNvSpPr>
          <p:nvPr/>
        </p:nvSpPr>
        <p:spPr bwMode="auto">
          <a:xfrm>
            <a:off x="4273550" y="4406900"/>
            <a:ext cx="241300" cy="474663"/>
          </a:xfrm>
          <a:custGeom>
            <a:avLst/>
            <a:gdLst>
              <a:gd name="T0" fmla="*/ 23337 w 21600"/>
              <a:gd name="T1" fmla="*/ 0 h 33609"/>
              <a:gd name="T2" fmla="*/ 199787 w 21600"/>
              <a:gd name="T3" fmla="*/ 474663 h 33609"/>
              <a:gd name="T4" fmla="*/ 0 w 21600"/>
              <a:gd name="T5" fmla="*/ 303618 h 33609"/>
              <a:gd name="T6" fmla="*/ 0 60000 65536"/>
              <a:gd name="T7" fmla="*/ 0 60000 65536"/>
              <a:gd name="T8" fmla="*/ 0 60000 65536"/>
              <a:gd name="T9" fmla="*/ 0 w 21600"/>
              <a:gd name="T10" fmla="*/ 0 h 33609"/>
              <a:gd name="T11" fmla="*/ 21600 w 21600"/>
              <a:gd name="T12" fmla="*/ 33609 h 33609"/>
            </a:gdLst>
            <a:ahLst/>
            <a:cxnLst>
              <a:cxn ang="T6">
                <a:pos x="T0" y="T1"/>
              </a:cxn>
              <a:cxn ang="T7">
                <a:pos x="T2" y="T3"/>
              </a:cxn>
              <a:cxn ang="T8">
                <a:pos x="T4" y="T5"/>
              </a:cxn>
            </a:cxnLst>
            <a:rect l="T9" t="T10" r="T11" b="T12"/>
            <a:pathLst>
              <a:path w="21600" h="33609" fill="none" extrusionOk="0">
                <a:moveTo>
                  <a:pt x="2089" y="-1"/>
                </a:moveTo>
                <a:cubicBezTo>
                  <a:pt x="13157" y="1074"/>
                  <a:pt x="21600" y="10377"/>
                  <a:pt x="21600" y="21498"/>
                </a:cubicBezTo>
                <a:cubicBezTo>
                  <a:pt x="21600" y="25815"/>
                  <a:pt x="20305" y="30034"/>
                  <a:pt x="17884" y="33609"/>
                </a:cubicBezTo>
              </a:path>
              <a:path w="21600" h="33609" stroke="0" extrusionOk="0">
                <a:moveTo>
                  <a:pt x="2089" y="-1"/>
                </a:moveTo>
                <a:cubicBezTo>
                  <a:pt x="13157" y="1074"/>
                  <a:pt x="21600" y="10377"/>
                  <a:pt x="21600" y="21498"/>
                </a:cubicBezTo>
                <a:cubicBezTo>
                  <a:pt x="21600" y="25815"/>
                  <a:pt x="20305" y="30034"/>
                  <a:pt x="17884" y="33609"/>
                </a:cubicBezTo>
                <a:lnTo>
                  <a:pt x="0" y="21498"/>
                </a:lnTo>
                <a:close/>
              </a:path>
            </a:pathLst>
          </a:custGeom>
          <a:noFill/>
          <a:ln w="57150">
            <a:solidFill>
              <a:schemeClr val="tx1"/>
            </a:solidFill>
            <a:round/>
            <a:headEnd/>
            <a:tailEnd/>
          </a:ln>
        </p:spPr>
        <p:txBody>
          <a:bodyPr wrap="none" anchor="ctr">
            <a:prstTxWarp prst="textNoShape">
              <a:avLst/>
            </a:prstTxWarp>
          </a:bodyPr>
          <a:lstStyle/>
          <a:p>
            <a:endParaRPr lang="en-US" sz="1800"/>
          </a:p>
        </p:txBody>
      </p:sp>
      <p:sp>
        <p:nvSpPr>
          <p:cNvPr id="52234" name="Rectangle 21"/>
          <p:cNvSpPr>
            <a:spLocks noChangeArrowheads="1"/>
          </p:cNvSpPr>
          <p:nvPr/>
        </p:nvSpPr>
        <p:spPr bwMode="auto">
          <a:xfrm>
            <a:off x="4446588" y="4540250"/>
            <a:ext cx="184150" cy="366713"/>
          </a:xfrm>
          <a:prstGeom prst="rect">
            <a:avLst/>
          </a:prstGeom>
          <a:noFill/>
          <a:ln w="9525">
            <a:noFill/>
            <a:miter lim="800000"/>
            <a:headEnd/>
            <a:tailEnd/>
          </a:ln>
        </p:spPr>
        <p:txBody>
          <a:bodyPr wrap="none">
            <a:prstTxWarp prst="textNoShape">
              <a:avLst/>
            </a:prstTxWarp>
            <a:spAutoFit/>
          </a:bodyPr>
          <a:lstStyle/>
          <a:p>
            <a:endParaRPr lang="en-US" sz="1800"/>
          </a:p>
        </p:txBody>
      </p:sp>
      <p:sp>
        <p:nvSpPr>
          <p:cNvPr id="52235" name="Arc 22"/>
          <p:cNvSpPr>
            <a:spLocks/>
          </p:cNvSpPr>
          <p:nvPr/>
        </p:nvSpPr>
        <p:spPr bwMode="auto">
          <a:xfrm rot="-4655773">
            <a:off x="4844257" y="4548981"/>
            <a:ext cx="241300" cy="474663"/>
          </a:xfrm>
          <a:custGeom>
            <a:avLst/>
            <a:gdLst>
              <a:gd name="T0" fmla="*/ 23337 w 21600"/>
              <a:gd name="T1" fmla="*/ 0 h 33609"/>
              <a:gd name="T2" fmla="*/ 199787 w 21600"/>
              <a:gd name="T3" fmla="*/ 474663 h 33609"/>
              <a:gd name="T4" fmla="*/ 0 w 21600"/>
              <a:gd name="T5" fmla="*/ 303618 h 33609"/>
              <a:gd name="T6" fmla="*/ 0 60000 65536"/>
              <a:gd name="T7" fmla="*/ 0 60000 65536"/>
              <a:gd name="T8" fmla="*/ 0 60000 65536"/>
              <a:gd name="T9" fmla="*/ 0 w 21600"/>
              <a:gd name="T10" fmla="*/ 0 h 33609"/>
              <a:gd name="T11" fmla="*/ 21600 w 21600"/>
              <a:gd name="T12" fmla="*/ 33609 h 33609"/>
            </a:gdLst>
            <a:ahLst/>
            <a:cxnLst>
              <a:cxn ang="T6">
                <a:pos x="T0" y="T1"/>
              </a:cxn>
              <a:cxn ang="T7">
                <a:pos x="T2" y="T3"/>
              </a:cxn>
              <a:cxn ang="T8">
                <a:pos x="T4" y="T5"/>
              </a:cxn>
            </a:cxnLst>
            <a:rect l="T9" t="T10" r="T11" b="T12"/>
            <a:pathLst>
              <a:path w="21600" h="33609" fill="none" extrusionOk="0">
                <a:moveTo>
                  <a:pt x="2089" y="-1"/>
                </a:moveTo>
                <a:cubicBezTo>
                  <a:pt x="13157" y="1074"/>
                  <a:pt x="21600" y="10377"/>
                  <a:pt x="21600" y="21498"/>
                </a:cubicBezTo>
                <a:cubicBezTo>
                  <a:pt x="21600" y="25815"/>
                  <a:pt x="20305" y="30034"/>
                  <a:pt x="17884" y="33609"/>
                </a:cubicBezTo>
              </a:path>
              <a:path w="21600" h="33609" stroke="0" extrusionOk="0">
                <a:moveTo>
                  <a:pt x="2089" y="-1"/>
                </a:moveTo>
                <a:cubicBezTo>
                  <a:pt x="13157" y="1074"/>
                  <a:pt x="21600" y="10377"/>
                  <a:pt x="21600" y="21498"/>
                </a:cubicBezTo>
                <a:cubicBezTo>
                  <a:pt x="21600" y="25815"/>
                  <a:pt x="20305" y="30034"/>
                  <a:pt x="17884" y="33609"/>
                </a:cubicBezTo>
                <a:lnTo>
                  <a:pt x="0" y="21498"/>
                </a:lnTo>
                <a:close/>
              </a:path>
            </a:pathLst>
          </a:custGeom>
          <a:noFill/>
          <a:ln w="57150">
            <a:solidFill>
              <a:schemeClr val="tx1"/>
            </a:solidFill>
            <a:round/>
            <a:headEnd/>
            <a:tailEnd/>
          </a:ln>
        </p:spPr>
        <p:txBody>
          <a:bodyPr wrap="none" anchor="ctr">
            <a:prstTxWarp prst="textNoShape">
              <a:avLst/>
            </a:prstTxWarp>
          </a:bodyPr>
          <a:lstStyle/>
          <a:p>
            <a:endParaRPr lang="en-US" sz="1800"/>
          </a:p>
        </p:txBody>
      </p:sp>
      <p:sp>
        <p:nvSpPr>
          <p:cNvPr id="52236" name="Arc 23"/>
          <p:cNvSpPr>
            <a:spLocks/>
          </p:cNvSpPr>
          <p:nvPr/>
        </p:nvSpPr>
        <p:spPr bwMode="auto">
          <a:xfrm rot="7612290">
            <a:off x="4885532" y="4048918"/>
            <a:ext cx="241300" cy="474663"/>
          </a:xfrm>
          <a:custGeom>
            <a:avLst/>
            <a:gdLst>
              <a:gd name="T0" fmla="*/ 23337 w 21600"/>
              <a:gd name="T1" fmla="*/ 0 h 33609"/>
              <a:gd name="T2" fmla="*/ 199787 w 21600"/>
              <a:gd name="T3" fmla="*/ 474663 h 33609"/>
              <a:gd name="T4" fmla="*/ 0 w 21600"/>
              <a:gd name="T5" fmla="*/ 303618 h 33609"/>
              <a:gd name="T6" fmla="*/ 0 60000 65536"/>
              <a:gd name="T7" fmla="*/ 0 60000 65536"/>
              <a:gd name="T8" fmla="*/ 0 60000 65536"/>
              <a:gd name="T9" fmla="*/ 0 w 21600"/>
              <a:gd name="T10" fmla="*/ 0 h 33609"/>
              <a:gd name="T11" fmla="*/ 21600 w 21600"/>
              <a:gd name="T12" fmla="*/ 33609 h 33609"/>
            </a:gdLst>
            <a:ahLst/>
            <a:cxnLst>
              <a:cxn ang="T6">
                <a:pos x="T0" y="T1"/>
              </a:cxn>
              <a:cxn ang="T7">
                <a:pos x="T2" y="T3"/>
              </a:cxn>
              <a:cxn ang="T8">
                <a:pos x="T4" y="T5"/>
              </a:cxn>
            </a:cxnLst>
            <a:rect l="T9" t="T10" r="T11" b="T12"/>
            <a:pathLst>
              <a:path w="21600" h="33609" fill="none" extrusionOk="0">
                <a:moveTo>
                  <a:pt x="2089" y="-1"/>
                </a:moveTo>
                <a:cubicBezTo>
                  <a:pt x="13157" y="1074"/>
                  <a:pt x="21600" y="10377"/>
                  <a:pt x="21600" y="21498"/>
                </a:cubicBezTo>
                <a:cubicBezTo>
                  <a:pt x="21600" y="25815"/>
                  <a:pt x="20305" y="30034"/>
                  <a:pt x="17884" y="33609"/>
                </a:cubicBezTo>
              </a:path>
              <a:path w="21600" h="33609" stroke="0" extrusionOk="0">
                <a:moveTo>
                  <a:pt x="2089" y="-1"/>
                </a:moveTo>
                <a:cubicBezTo>
                  <a:pt x="13157" y="1074"/>
                  <a:pt x="21600" y="10377"/>
                  <a:pt x="21600" y="21498"/>
                </a:cubicBezTo>
                <a:cubicBezTo>
                  <a:pt x="21600" y="25815"/>
                  <a:pt x="20305" y="30034"/>
                  <a:pt x="17884" y="33609"/>
                </a:cubicBezTo>
                <a:lnTo>
                  <a:pt x="0" y="21498"/>
                </a:lnTo>
                <a:close/>
              </a:path>
            </a:pathLst>
          </a:custGeom>
          <a:noFill/>
          <a:ln w="57150">
            <a:solidFill>
              <a:schemeClr val="tx1"/>
            </a:solidFill>
            <a:round/>
            <a:headEnd/>
            <a:tailEnd/>
          </a:ln>
        </p:spPr>
        <p:txBody>
          <a:bodyPr wrap="none" anchor="ctr">
            <a:prstTxWarp prst="textNoShape">
              <a:avLst/>
            </a:prstTxWarp>
          </a:bodyPr>
          <a:lstStyle/>
          <a:p>
            <a:endParaRPr lang="en-US" sz="1800"/>
          </a:p>
        </p:txBody>
      </p:sp>
      <p:sp>
        <p:nvSpPr>
          <p:cNvPr id="52237" name="AutoShape 29"/>
          <p:cNvSpPr>
            <a:spLocks noChangeArrowheads="1"/>
          </p:cNvSpPr>
          <p:nvPr/>
        </p:nvSpPr>
        <p:spPr bwMode="auto">
          <a:xfrm>
            <a:off x="4344988" y="4267200"/>
            <a:ext cx="341312" cy="377825"/>
          </a:xfrm>
          <a:prstGeom prst="diamond">
            <a:avLst/>
          </a:prstGeom>
          <a:solidFill>
            <a:srgbClr val="993366"/>
          </a:solidFill>
          <a:ln w="9525">
            <a:noFill/>
            <a:miter lim="800000"/>
            <a:headEnd/>
            <a:tailEnd/>
          </a:ln>
        </p:spPr>
        <p:txBody>
          <a:bodyPr wrap="none" anchor="ctr">
            <a:prstTxWarp prst="textNoShape">
              <a:avLst/>
            </a:prstTxWarp>
          </a:bodyPr>
          <a:lstStyle/>
          <a:p>
            <a:endParaRPr lang="en-US" sz="1800"/>
          </a:p>
        </p:txBody>
      </p:sp>
      <p:sp>
        <p:nvSpPr>
          <p:cNvPr id="52238" name="AutoShape 30"/>
          <p:cNvSpPr>
            <a:spLocks noChangeArrowheads="1"/>
          </p:cNvSpPr>
          <p:nvPr/>
        </p:nvSpPr>
        <p:spPr bwMode="auto">
          <a:xfrm>
            <a:off x="4686300" y="4187825"/>
            <a:ext cx="341313" cy="377825"/>
          </a:xfrm>
          <a:prstGeom prst="diamond">
            <a:avLst/>
          </a:prstGeom>
          <a:solidFill>
            <a:srgbClr val="993366"/>
          </a:solidFill>
          <a:ln w="9525">
            <a:noFill/>
            <a:miter lim="800000"/>
            <a:headEnd/>
            <a:tailEnd/>
          </a:ln>
        </p:spPr>
        <p:txBody>
          <a:bodyPr wrap="none" anchor="ctr">
            <a:prstTxWarp prst="textNoShape">
              <a:avLst/>
            </a:prstTxWarp>
          </a:bodyPr>
          <a:lstStyle/>
          <a:p>
            <a:endParaRPr lang="en-US" sz="1800"/>
          </a:p>
        </p:txBody>
      </p:sp>
      <p:sp>
        <p:nvSpPr>
          <p:cNvPr id="52239" name="AutoShape 31"/>
          <p:cNvSpPr>
            <a:spLocks noChangeArrowheads="1"/>
          </p:cNvSpPr>
          <p:nvPr/>
        </p:nvSpPr>
        <p:spPr bwMode="auto">
          <a:xfrm>
            <a:off x="4597400" y="4602163"/>
            <a:ext cx="341313" cy="377825"/>
          </a:xfrm>
          <a:prstGeom prst="diamond">
            <a:avLst/>
          </a:prstGeom>
          <a:solidFill>
            <a:srgbClr val="993366"/>
          </a:solidFill>
          <a:ln w="9525">
            <a:noFill/>
            <a:miter lim="800000"/>
            <a:headEnd/>
            <a:tailEnd/>
          </a:ln>
        </p:spPr>
        <p:txBody>
          <a:bodyPr wrap="none" anchor="ctr">
            <a:prstTxWarp prst="textNoShape">
              <a:avLst/>
            </a:prstTxWarp>
          </a:bodyPr>
          <a:lstStyle/>
          <a:p>
            <a:endParaRPr lang="en-US" sz="1800"/>
          </a:p>
        </p:txBody>
      </p:sp>
      <p:sp>
        <p:nvSpPr>
          <p:cNvPr id="52241" name="Oval 17"/>
          <p:cNvSpPr>
            <a:spLocks noChangeArrowheads="1"/>
          </p:cNvSpPr>
          <p:nvPr/>
        </p:nvSpPr>
        <p:spPr bwMode="auto">
          <a:xfrm>
            <a:off x="3254375" y="3962400"/>
            <a:ext cx="155575" cy="155575"/>
          </a:xfrm>
          <a:prstGeom prst="ellipse">
            <a:avLst/>
          </a:prstGeom>
          <a:solidFill>
            <a:srgbClr val="440595"/>
          </a:solidFill>
          <a:ln w="9525">
            <a:noFill/>
            <a:round/>
            <a:headEnd/>
            <a:tailEnd/>
          </a:ln>
        </p:spPr>
        <p:txBody>
          <a:bodyPr wrap="none" anchor="ctr">
            <a:prstTxWarp prst="textNoShape">
              <a:avLst/>
            </a:prstTxWarp>
          </a:bodyPr>
          <a:lstStyle/>
          <a:p>
            <a:endParaRPr lang="en-US"/>
          </a:p>
        </p:txBody>
      </p:sp>
      <p:sp>
        <p:nvSpPr>
          <p:cNvPr id="52242" name="Oval 18"/>
          <p:cNvSpPr>
            <a:spLocks noChangeArrowheads="1"/>
          </p:cNvSpPr>
          <p:nvPr/>
        </p:nvSpPr>
        <p:spPr bwMode="auto">
          <a:xfrm>
            <a:off x="3176588" y="4446588"/>
            <a:ext cx="155575" cy="155575"/>
          </a:xfrm>
          <a:prstGeom prst="ellipse">
            <a:avLst/>
          </a:prstGeom>
          <a:solidFill>
            <a:srgbClr val="440595"/>
          </a:solidFill>
          <a:ln w="9525">
            <a:noFill/>
            <a:round/>
            <a:headEnd/>
            <a:tailEnd/>
          </a:ln>
        </p:spPr>
        <p:txBody>
          <a:bodyPr wrap="none" anchor="ctr">
            <a:prstTxWarp prst="textNoShape">
              <a:avLst/>
            </a:prstTxWarp>
          </a:bodyPr>
          <a:lstStyle/>
          <a:p>
            <a:endParaRPr lang="en-US"/>
          </a:p>
        </p:txBody>
      </p:sp>
      <p:sp>
        <p:nvSpPr>
          <p:cNvPr id="52243" name="Oval 19"/>
          <p:cNvSpPr>
            <a:spLocks noChangeArrowheads="1"/>
          </p:cNvSpPr>
          <p:nvPr/>
        </p:nvSpPr>
        <p:spPr bwMode="auto">
          <a:xfrm>
            <a:off x="3714750" y="4862513"/>
            <a:ext cx="155575" cy="155575"/>
          </a:xfrm>
          <a:prstGeom prst="ellipse">
            <a:avLst/>
          </a:prstGeom>
          <a:solidFill>
            <a:srgbClr val="440595"/>
          </a:solidFill>
          <a:ln w="9525">
            <a:noFill/>
            <a:round/>
            <a:headEnd/>
            <a:tailEnd/>
          </a:ln>
        </p:spPr>
        <p:txBody>
          <a:bodyPr wrap="none" anchor="ctr">
            <a:prstTxWarp prst="textNoShape">
              <a:avLst/>
            </a:prstTxWarp>
          </a:bodyPr>
          <a:lstStyle/>
          <a:p>
            <a:endParaRPr lang="en-US"/>
          </a:p>
        </p:txBody>
      </p:sp>
      <p:sp>
        <p:nvSpPr>
          <p:cNvPr id="52244" name="Oval 20"/>
          <p:cNvSpPr>
            <a:spLocks noChangeArrowheads="1"/>
          </p:cNvSpPr>
          <p:nvPr/>
        </p:nvSpPr>
        <p:spPr bwMode="auto">
          <a:xfrm>
            <a:off x="4344988" y="3632200"/>
            <a:ext cx="155575" cy="155575"/>
          </a:xfrm>
          <a:prstGeom prst="ellipse">
            <a:avLst/>
          </a:prstGeom>
          <a:solidFill>
            <a:srgbClr val="440595"/>
          </a:solidFill>
          <a:ln w="9525">
            <a:noFill/>
            <a:round/>
            <a:headEnd/>
            <a:tailEnd/>
          </a:ln>
        </p:spPr>
        <p:txBody>
          <a:bodyPr wrap="none" anchor="ctr">
            <a:prstTxWarp prst="textNoShape">
              <a:avLst/>
            </a:prstTxWarp>
          </a:bodyPr>
          <a:lstStyle/>
          <a:p>
            <a:endParaRPr lang="en-US"/>
          </a:p>
        </p:txBody>
      </p:sp>
      <p:sp>
        <p:nvSpPr>
          <p:cNvPr id="52245" name="Oval 21"/>
          <p:cNvSpPr>
            <a:spLocks noChangeArrowheads="1"/>
          </p:cNvSpPr>
          <p:nvPr/>
        </p:nvSpPr>
        <p:spPr bwMode="auto">
          <a:xfrm>
            <a:off x="5346700" y="3787775"/>
            <a:ext cx="155575" cy="155575"/>
          </a:xfrm>
          <a:prstGeom prst="ellipse">
            <a:avLst/>
          </a:prstGeom>
          <a:solidFill>
            <a:srgbClr val="440595"/>
          </a:solidFill>
          <a:ln w="9525">
            <a:noFill/>
            <a:round/>
            <a:headEnd/>
            <a:tailEnd/>
          </a:ln>
        </p:spPr>
        <p:txBody>
          <a:bodyPr wrap="none" anchor="ctr">
            <a:prstTxWarp prst="textNoShape">
              <a:avLst/>
            </a:prstTxWarp>
          </a:bodyPr>
          <a:lstStyle/>
          <a:p>
            <a:endParaRPr lang="en-US"/>
          </a:p>
        </p:txBody>
      </p:sp>
      <p:sp>
        <p:nvSpPr>
          <p:cNvPr id="52246" name="Oval 22"/>
          <p:cNvSpPr>
            <a:spLocks noChangeArrowheads="1"/>
          </p:cNvSpPr>
          <p:nvPr/>
        </p:nvSpPr>
        <p:spPr bwMode="auto">
          <a:xfrm>
            <a:off x="5781675" y="4751388"/>
            <a:ext cx="155575" cy="155575"/>
          </a:xfrm>
          <a:prstGeom prst="ellipse">
            <a:avLst/>
          </a:prstGeom>
          <a:solidFill>
            <a:srgbClr val="440595"/>
          </a:solidFill>
          <a:ln w="9525">
            <a:noFill/>
            <a:round/>
            <a:headEnd/>
            <a:tailEnd/>
          </a:ln>
        </p:spPr>
        <p:txBody>
          <a:bodyPr wrap="none" anchor="ctr">
            <a:prstTxWarp prst="textNoShape">
              <a:avLst/>
            </a:prstTxWarp>
          </a:bodyPr>
          <a:lstStyle/>
          <a:p>
            <a:endParaRPr lang="en-US"/>
          </a:p>
        </p:txBody>
      </p:sp>
      <p:sp>
        <p:nvSpPr>
          <p:cNvPr id="52247" name="Oval 23"/>
          <p:cNvSpPr>
            <a:spLocks noChangeArrowheads="1"/>
          </p:cNvSpPr>
          <p:nvPr/>
        </p:nvSpPr>
        <p:spPr bwMode="auto">
          <a:xfrm>
            <a:off x="2011363" y="4165600"/>
            <a:ext cx="155575" cy="155575"/>
          </a:xfrm>
          <a:prstGeom prst="ellipse">
            <a:avLst/>
          </a:prstGeom>
          <a:solidFill>
            <a:srgbClr val="440595"/>
          </a:solidFill>
          <a:ln w="9525">
            <a:noFill/>
            <a:round/>
            <a:headEnd/>
            <a:tailEnd/>
          </a:ln>
        </p:spPr>
        <p:txBody>
          <a:bodyPr wrap="none" anchor="ctr">
            <a:prstTxWarp prst="textNoShape">
              <a:avLst/>
            </a:prstTxWarp>
          </a:bodyPr>
          <a:lstStyle/>
          <a:p>
            <a:endParaRPr 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4577" name="Title 1"/>
          <p:cNvSpPr>
            <a:spLocks noGrp="1"/>
          </p:cNvSpPr>
          <p:nvPr>
            <p:ph type="title" idx="4294967295"/>
          </p:nvPr>
        </p:nvSpPr>
        <p:spPr>
          <a:xfrm>
            <a:off x="0" y="209550"/>
            <a:ext cx="8913813" cy="914400"/>
          </a:xfrm>
        </p:spPr>
        <p:txBody>
          <a:bodyPr/>
          <a:lstStyle/>
          <a:p>
            <a:pPr eaLnBrk="1" hangingPunct="1"/>
            <a:r>
              <a:rPr lang="en-US"/>
              <a:t>Experimental Setup</a:t>
            </a:r>
          </a:p>
        </p:txBody>
      </p:sp>
      <p:pic>
        <p:nvPicPr>
          <p:cNvPr id="24578" name="Picture 4" descr="Picture 10"/>
          <p:cNvPicPr>
            <a:picLocks noChangeAspect="1" noChangeArrowheads="1"/>
          </p:cNvPicPr>
          <p:nvPr/>
        </p:nvPicPr>
        <p:blipFill>
          <a:blip r:embed="rId3"/>
          <a:srcRect r="65579"/>
          <a:stretch>
            <a:fillRect/>
          </a:stretch>
        </p:blipFill>
        <p:spPr bwMode="auto">
          <a:xfrm>
            <a:off x="596900" y="1506538"/>
            <a:ext cx="2603500" cy="2327275"/>
          </a:xfrm>
          <a:prstGeom prst="rect">
            <a:avLst/>
          </a:prstGeom>
          <a:noFill/>
          <a:ln w="9525">
            <a:noFill/>
            <a:miter lim="800000"/>
            <a:headEnd/>
            <a:tailEnd/>
          </a:ln>
        </p:spPr>
      </p:pic>
      <p:sp>
        <p:nvSpPr>
          <p:cNvPr id="24579" name="Rectangle 6"/>
          <p:cNvSpPr>
            <a:spLocks noChangeArrowheads="1"/>
          </p:cNvSpPr>
          <p:nvPr/>
        </p:nvSpPr>
        <p:spPr bwMode="auto">
          <a:xfrm>
            <a:off x="1193800" y="3956050"/>
            <a:ext cx="266700" cy="373063"/>
          </a:xfrm>
          <a:prstGeom prst="rect">
            <a:avLst/>
          </a:prstGeom>
          <a:solidFill>
            <a:schemeClr val="bg1"/>
          </a:solidFill>
          <a:ln w="9525">
            <a:noFill/>
            <a:miter lim="800000"/>
            <a:headEnd/>
            <a:tailEnd/>
          </a:ln>
        </p:spPr>
        <p:txBody>
          <a:bodyPr wrap="none" anchor="ctr">
            <a:prstTxWarp prst="textNoShape">
              <a:avLst/>
            </a:prstTxWarp>
          </a:bodyPr>
          <a:lstStyle/>
          <a:p>
            <a:endParaRPr lang="en-US" sz="1800"/>
          </a:p>
        </p:txBody>
      </p:sp>
      <p:sp>
        <p:nvSpPr>
          <p:cNvPr id="24580" name="Rectangle 8"/>
          <p:cNvSpPr>
            <a:spLocks noChangeArrowheads="1"/>
          </p:cNvSpPr>
          <p:nvPr/>
        </p:nvSpPr>
        <p:spPr bwMode="auto">
          <a:xfrm>
            <a:off x="889000" y="1543050"/>
            <a:ext cx="266700" cy="373063"/>
          </a:xfrm>
          <a:prstGeom prst="rect">
            <a:avLst/>
          </a:prstGeom>
          <a:solidFill>
            <a:schemeClr val="bg1"/>
          </a:solidFill>
          <a:ln w="9525">
            <a:noFill/>
            <a:miter lim="800000"/>
            <a:headEnd/>
            <a:tailEnd/>
          </a:ln>
        </p:spPr>
        <p:txBody>
          <a:bodyPr wrap="none" anchor="ctr">
            <a:prstTxWarp prst="textNoShape">
              <a:avLst/>
            </a:prstTxWarp>
          </a:bodyPr>
          <a:lstStyle/>
          <a:p>
            <a:endParaRPr lang="en-US" sz="180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Perspective">
  <a:themeElements>
    <a:clrScheme name="Perspective">
      <a:dk1>
        <a:sysClr val="windowText" lastClr="000000"/>
      </a:dk1>
      <a:lt1>
        <a:sysClr val="window" lastClr="FFFFFF"/>
      </a:lt1>
      <a:dk2>
        <a:srgbClr val="333333"/>
      </a:dk2>
      <a:lt2>
        <a:srgbClr val="BBC0AC"/>
      </a:lt2>
      <a:accent1>
        <a:srgbClr val="A2C816"/>
      </a:accent1>
      <a:accent2>
        <a:srgbClr val="E07602"/>
      </a:accent2>
      <a:accent3>
        <a:srgbClr val="E4C402"/>
      </a:accent3>
      <a:accent4>
        <a:srgbClr val="7DC1EF"/>
      </a:accent4>
      <a:accent5>
        <a:srgbClr val="21449B"/>
      </a:accent5>
      <a:accent6>
        <a:srgbClr val="A2B170"/>
      </a:accent6>
      <a:hlink>
        <a:srgbClr val="8DA440"/>
      </a:hlink>
      <a:folHlink>
        <a:srgbClr val="4C4F3F"/>
      </a:folHlink>
    </a:clrScheme>
    <a:fontScheme name="Perspective">
      <a:majorFont>
        <a:latin typeface="Century Gothic"/>
        <a:ea typeface=""/>
        <a:cs typeface=""/>
        <a:font script="Jpan" typeface="メイリオ"/>
      </a:majorFont>
      <a:minorFont>
        <a:latin typeface="Century Gothic"/>
        <a:ea typeface=""/>
        <a:cs typeface=""/>
        <a:font script="Jpan" typeface="メイリオ"/>
      </a:minorFont>
    </a:fontScheme>
    <a:fmtScheme name="Perspective">
      <a:fillStyleLst>
        <a:solidFill>
          <a:schemeClr val="phClr"/>
        </a:solidFill>
        <a:solidFill>
          <a:schemeClr val="phClr">
            <a:shade val="90000"/>
          </a:schemeClr>
        </a:solidFill>
        <a:solidFill>
          <a:schemeClr val="phClr">
            <a:shade val="80000"/>
          </a:schemeClr>
        </a:solidFill>
      </a:fillStyleLst>
      <a:lnStyleLst>
        <a:ln w="12700" cap="flat" cmpd="sng" algn="ctr">
          <a:solidFill>
            <a:schemeClr val="phClr">
              <a:satMod val="105000"/>
            </a:schemeClr>
          </a:solidFill>
          <a:prstDash val="solid"/>
        </a:ln>
        <a:ln w="25400" cap="flat" cmpd="sng" algn="ctr">
          <a:solidFill>
            <a:schemeClr val="phClr"/>
          </a:solidFill>
          <a:prstDash val="solid"/>
        </a:ln>
        <a:ln w="25400" cap="flat" cmpd="sng" algn="ctr">
          <a:solidFill>
            <a:schemeClr val="phClr">
              <a:alpha val="80000"/>
            </a:schemeClr>
          </a:solidFill>
          <a:prstDash val="solid"/>
        </a:ln>
      </a:lnStyleLst>
      <a:effectStyleLst>
        <a:effectStyle>
          <a:effectLst/>
        </a:effectStyle>
        <a:effectStyle>
          <a:effectLst/>
          <a:scene3d>
            <a:camera prst="obliqueTopRight"/>
            <a:lightRig rig="threePt" dir="tl"/>
          </a:scene3d>
          <a:sp3d>
            <a:bevelT w="25400" h="25400"/>
          </a:sp3d>
        </a:effectStyle>
        <a:effectStyle>
          <a:effectLst/>
          <a:scene3d>
            <a:camera prst="perspectiveFront" fov="4200000"/>
            <a:lightRig rig="balanced" dir="tl">
              <a:rot lat="0" lon="0" rev="18600000"/>
            </a:lightRig>
          </a:scene3d>
          <a:sp3d prstMaterial="metal">
            <a:bevelT w="63500" h="50800" prst="angle"/>
          </a:sp3d>
        </a:effectStyle>
      </a:effectStyleLst>
      <a:bgFillStyleLst>
        <a:solidFill>
          <a:schemeClr val="phClr">
            <a:tint val="90000"/>
          </a:schemeClr>
        </a:solidFill>
        <a:solidFill>
          <a:schemeClr val="phClr">
            <a:tint val="50000"/>
          </a:schemeClr>
        </a:solidFill>
        <a:solidFill>
          <a:schemeClr val="phClr">
            <a:shade val="60000"/>
          </a:schemeClr>
        </a:solid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Perspective.thmx</Template>
  <TotalTime>822</TotalTime>
  <Words>612</Words>
  <Application>Microsoft Macintosh PowerPoint</Application>
  <PresentationFormat>On-screen Show (4:3)</PresentationFormat>
  <Paragraphs>73</Paragraphs>
  <Slides>19</Slides>
  <Notes>19</Notes>
  <HiddenSlides>0</HiddenSlides>
  <MMClips>0</MMClips>
  <ScaleCrop>false</ScaleCrop>
  <HeadingPairs>
    <vt:vector size="6" baseType="variant">
      <vt:variant>
        <vt:lpstr>Fonts Used</vt:lpstr>
      </vt:variant>
      <vt:variant>
        <vt:i4>5</vt:i4>
      </vt:variant>
      <vt:variant>
        <vt:lpstr>Design Template</vt:lpstr>
      </vt:variant>
      <vt:variant>
        <vt:i4>1</vt:i4>
      </vt:variant>
      <vt:variant>
        <vt:lpstr>Slide Titles</vt:lpstr>
      </vt:variant>
      <vt:variant>
        <vt:i4>19</vt:i4>
      </vt:variant>
    </vt:vector>
  </HeadingPairs>
  <TitlesOfParts>
    <vt:vector size="25" baseType="lpstr">
      <vt:lpstr>Arial</vt:lpstr>
      <vt:lpstr>ＭＳ Ｐゴシック</vt:lpstr>
      <vt:lpstr>Century Gothic</vt:lpstr>
      <vt:lpstr>Wingdings 2</vt:lpstr>
      <vt:lpstr>Calibri</vt:lpstr>
      <vt:lpstr>Perspective</vt:lpstr>
      <vt:lpstr>The Frequency Dependence of Osmo-Adaptation in Saccharomyces cerevisiae</vt:lpstr>
      <vt:lpstr>Motivation</vt:lpstr>
      <vt:lpstr>Hog1 MAPK Pathway</vt:lpstr>
      <vt:lpstr>Hog1 MAPK Pathway</vt:lpstr>
      <vt:lpstr>Hog1 MAPK Pathway</vt:lpstr>
      <vt:lpstr>Hog1 MAPK Pathway</vt:lpstr>
      <vt:lpstr>Hog1 MAPK Pathway</vt:lpstr>
      <vt:lpstr>Hog1 MAPK Pathway</vt:lpstr>
      <vt:lpstr>Experimental Setup</vt:lpstr>
      <vt:lpstr>Experimental Setup</vt:lpstr>
      <vt:lpstr>Experimental Setup</vt:lpstr>
      <vt:lpstr>Experimental Setup</vt:lpstr>
      <vt:lpstr>Fourier analysis approximates output signal as sin curve</vt:lpstr>
      <vt:lpstr>Linear time invariant model predicts system response to input signal</vt:lpstr>
      <vt:lpstr> Pulsed-input analysis corresponds to biological network </vt:lpstr>
      <vt:lpstr>Hog1-dependent feedback loop plays major role in rapid response</vt:lpstr>
      <vt:lpstr>Gene expression facilitates response to osmotic shocks on longer time scales</vt:lpstr>
      <vt:lpstr>Significance/Conclusions</vt:lpstr>
      <vt:lpstr>Significance/Conclusions</vt:lpstr>
    </vt:vector>
  </TitlesOfParts>
  <Company>MIT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Frequency Dependence of Osmo-Adaptation in Saccharomyces cerevisiae</dc:title>
  <dc:creator>Mashaal Sohail</dc:creator>
  <cp:lastModifiedBy>emily suter</cp:lastModifiedBy>
  <cp:revision>43</cp:revision>
  <cp:lastPrinted>2010-12-02T15:59:40Z</cp:lastPrinted>
  <dcterms:created xsi:type="dcterms:W3CDTF">2010-12-02T02:53:04Z</dcterms:created>
  <dcterms:modified xsi:type="dcterms:W3CDTF">2010-12-02T16:05:14Z</dcterms:modified>
</cp:coreProperties>
</file>